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0" r:id="rId2"/>
    <p:sldId id="286" r:id="rId3"/>
    <p:sldId id="284" r:id="rId4"/>
    <p:sldId id="285" r:id="rId5"/>
    <p:sldId id="288" r:id="rId6"/>
    <p:sldId id="289" r:id="rId7"/>
    <p:sldId id="287" r:id="rId8"/>
  </p:sldIdLst>
  <p:sldSz cx="12192000" cy="6858000"/>
  <p:notesSz cx="6858000" cy="9144000"/>
  <p:custDataLst>
    <p:tags r:id="rId10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5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0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7C832-1974-4861-ABEB-2F5A21B44550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32557-6F3C-44A9-A374-89614994CA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493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080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00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85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79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72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900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472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491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95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316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046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241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Presentation 2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Latest</a:t>
            </a:r>
            <a:r>
              <a:rPr lang="nl-NL" dirty="0"/>
              <a:t> </a:t>
            </a:r>
            <a:r>
              <a:rPr lang="nl-NL" dirty="0" err="1"/>
              <a:t>version</a:t>
            </a:r>
            <a:r>
              <a:rPr lang="nl-NL" dirty="0"/>
              <a:t> </a:t>
            </a:r>
            <a:r>
              <a:rPr lang="nl-NL" dirty="0" err="1"/>
              <a:t>used</a:t>
            </a:r>
            <a:r>
              <a:rPr lang="nl-NL" dirty="0"/>
              <a:t> in interviews </a:t>
            </a:r>
            <a:r>
              <a:rPr lang="nl-NL" dirty="0" err="1"/>
              <a:t>with</a:t>
            </a:r>
            <a:r>
              <a:rPr lang="nl-NL" dirty="0"/>
              <a:t> business actors</a:t>
            </a:r>
          </a:p>
          <a:p>
            <a:r>
              <a:rPr lang="nl-NL" dirty="0"/>
              <a:t>(</a:t>
            </a:r>
            <a:r>
              <a:rPr lang="nl-NL" dirty="0" err="1"/>
              <a:t>Chapter</a:t>
            </a:r>
            <a:r>
              <a:rPr lang="nl-NL" dirty="0"/>
              <a:t> 4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dissertation</a:t>
            </a:r>
            <a:r>
              <a:rPr lang="nl-NL" dirty="0"/>
              <a:t>)</a:t>
            </a:r>
          </a:p>
          <a:p>
            <a:r>
              <a:rPr lang="nl-NL" dirty="0"/>
              <a:t>The </a:t>
            </a:r>
            <a:r>
              <a:rPr lang="nl-NL" dirty="0" err="1"/>
              <a:t>presentation</a:t>
            </a:r>
            <a:r>
              <a:rPr lang="nl-NL" dirty="0"/>
              <a:t> is </a:t>
            </a:r>
            <a:r>
              <a:rPr lang="nl-NL" dirty="0" err="1"/>
              <a:t>updated</a:t>
            </a:r>
            <a:r>
              <a:rPr lang="nl-NL" dirty="0"/>
              <a:t> </a:t>
            </a:r>
            <a:r>
              <a:rPr lang="nl-NL" dirty="0" err="1"/>
              <a:t>after</a:t>
            </a:r>
            <a:r>
              <a:rPr lang="nl-NL" dirty="0"/>
              <a:t> </a:t>
            </a:r>
            <a:r>
              <a:rPr lang="nl-NL" dirty="0" err="1"/>
              <a:t>each</a:t>
            </a:r>
            <a:r>
              <a:rPr lang="nl-NL" dirty="0"/>
              <a:t> interviews</a:t>
            </a:r>
          </a:p>
        </p:txBody>
      </p:sp>
    </p:spTree>
    <p:extLst>
      <p:ext uri="{BB962C8B-B14F-4D97-AF65-F5344CB8AC3E}">
        <p14:creationId xmlns:p14="http://schemas.microsoft.com/office/powerpoint/2010/main" val="955099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37405" y="3420445"/>
            <a:ext cx="2072640" cy="1735029"/>
          </a:xfrm>
          <a:custGeom>
            <a:avLst/>
            <a:gdLst>
              <a:gd name="connsiteX0" fmla="*/ 0 w 2072640"/>
              <a:gd name="connsiteY0" fmla="*/ 0 h 1735029"/>
              <a:gd name="connsiteX1" fmla="*/ 2072640 w 2072640"/>
              <a:gd name="connsiteY1" fmla="*/ 0 h 1735029"/>
              <a:gd name="connsiteX2" fmla="*/ 2072640 w 2072640"/>
              <a:gd name="connsiteY2" fmla="*/ 1735029 h 1735029"/>
              <a:gd name="connsiteX3" fmla="*/ 0 w 2072640"/>
              <a:gd name="connsiteY3" fmla="*/ 1735029 h 1735029"/>
              <a:gd name="connsiteX4" fmla="*/ 0 w 2072640"/>
              <a:gd name="connsiteY4" fmla="*/ 0 h 1735029"/>
              <a:gd name="connsiteX0" fmla="*/ 0 w 2072640"/>
              <a:gd name="connsiteY0" fmla="*/ 0 h 1735029"/>
              <a:gd name="connsiteX1" fmla="*/ 2072640 w 2072640"/>
              <a:gd name="connsiteY1" fmla="*/ 0 h 1735029"/>
              <a:gd name="connsiteX2" fmla="*/ 2069591 w 2072640"/>
              <a:gd name="connsiteY2" fmla="*/ 1267379 h 1735029"/>
              <a:gd name="connsiteX3" fmla="*/ 2072640 w 2072640"/>
              <a:gd name="connsiteY3" fmla="*/ 1735029 h 1735029"/>
              <a:gd name="connsiteX4" fmla="*/ 0 w 2072640"/>
              <a:gd name="connsiteY4" fmla="*/ 1735029 h 1735029"/>
              <a:gd name="connsiteX5" fmla="*/ 0 w 2072640"/>
              <a:gd name="connsiteY5" fmla="*/ 0 h 173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2640" h="1735029">
                <a:moveTo>
                  <a:pt x="0" y="0"/>
                </a:moveTo>
                <a:lnTo>
                  <a:pt x="2072640" y="0"/>
                </a:lnTo>
                <a:cubicBezTo>
                  <a:pt x="2071624" y="422460"/>
                  <a:pt x="2070607" y="844919"/>
                  <a:pt x="2069591" y="1267379"/>
                </a:cubicBezTo>
                <a:cubicBezTo>
                  <a:pt x="2070607" y="1423262"/>
                  <a:pt x="2071624" y="1579146"/>
                  <a:pt x="2072640" y="1735029"/>
                </a:cubicBezTo>
                <a:lnTo>
                  <a:pt x="0" y="1735029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73433" y="3589554"/>
            <a:ext cx="1772157" cy="44251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broker</a:t>
            </a:r>
            <a:endParaRPr lang="nl-NL" sz="12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73433" y="4559099"/>
            <a:ext cx="1772157" cy="44374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exchange</a:t>
            </a:r>
            <a:endParaRPr lang="nl-NL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73432" y="4080267"/>
            <a:ext cx="1772157" cy="442516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storage</a:t>
            </a:r>
            <a:endParaRPr lang="nl-NL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9199" y="3829315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providers (sellers)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9050183" y="3829315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consumers (buyers)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91489" y="5171584"/>
            <a:ext cx="2513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marketplace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3" name="Straight Arrow Connector 22"/>
          <p:cNvCxnSpPr>
            <a:stCxn id="6" idx="7"/>
          </p:cNvCxnSpPr>
          <p:nvPr/>
        </p:nvCxnSpPr>
        <p:spPr>
          <a:xfrm>
            <a:off x="3031647" y="3979769"/>
            <a:ext cx="2105758" cy="261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6" idx="5"/>
          </p:cNvCxnSpPr>
          <p:nvPr/>
        </p:nvCxnSpPr>
        <p:spPr>
          <a:xfrm flipH="1" flipV="1">
            <a:off x="3031647" y="4706225"/>
            <a:ext cx="2073785" cy="148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3"/>
          </p:cNvCxnSpPr>
          <p:nvPr/>
        </p:nvCxnSpPr>
        <p:spPr>
          <a:xfrm flipH="1" flipV="1">
            <a:off x="7238474" y="4687419"/>
            <a:ext cx="2048900" cy="1880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7" idx="1"/>
          </p:cNvCxnSpPr>
          <p:nvPr/>
        </p:nvCxnSpPr>
        <p:spPr>
          <a:xfrm>
            <a:off x="7210045" y="3966590"/>
            <a:ext cx="2077329" cy="131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02747" y="2836040"/>
            <a:ext cx="251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stored centrally</a:t>
            </a:r>
            <a:b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in data marketplace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67659" y="3658267"/>
            <a:ext cx="1401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12789" y="4705028"/>
            <a:ext cx="2216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67513" y="4674527"/>
            <a:ext cx="1401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32642" y="3650799"/>
            <a:ext cx="18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itle 3"/>
          <p:cNvSpPr txBox="1">
            <a:spLocks/>
          </p:cNvSpPr>
          <p:nvPr/>
        </p:nvSpPr>
        <p:spPr>
          <a:xfrm>
            <a:off x="890452" y="271833"/>
            <a:ext cx="105156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What is data marketplace?</a:t>
            </a:r>
            <a:endParaRPr lang="nl-NL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133195" y="2018512"/>
            <a:ext cx="8064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A platform that enables organizations to exchange datasets</a:t>
            </a:r>
            <a:endParaRPr lang="nl-NL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7" name="Elbow Connector 46"/>
          <p:cNvCxnSpPr>
            <a:stCxn id="6" idx="4"/>
            <a:endCxn id="7" idx="4"/>
          </p:cNvCxnSpPr>
          <p:nvPr/>
        </p:nvCxnSpPr>
        <p:spPr>
          <a:xfrm rot="16200000" flipH="1">
            <a:off x="6159511" y="1156187"/>
            <a:ext cx="12700" cy="7400984"/>
          </a:xfrm>
          <a:prstGeom prst="bentConnector3">
            <a:avLst>
              <a:gd name="adj1" fmla="val 984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916962" y="6124952"/>
            <a:ext cx="234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Terms and conditions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3" name="Picture 4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13" y="3731430"/>
            <a:ext cx="464049" cy="55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6" descr="undefin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79" y="4438312"/>
            <a:ext cx="434889" cy="43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8" descr="Continental wordmark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045" y="4017873"/>
            <a:ext cx="1248298" cy="2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0" descr="Bosch-brand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045" y="4434824"/>
            <a:ext cx="1208014" cy="28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le: Volvo Cars logo.sv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" y="4398894"/>
            <a:ext cx="464711" cy="4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BMW.sv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26" y="3812156"/>
            <a:ext cx="507365" cy="50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9350260" y="6550223"/>
            <a:ext cx="28417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adapted from </a:t>
            </a:r>
            <a:r>
              <a:rPr lang="en-US" sz="14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Spiekermann</a:t>
            </a:r>
            <a:r>
              <a:rPr lang="en-US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 (2019)</a:t>
            </a:r>
            <a:endParaRPr lang="nl-NL" sz="1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48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2" grpId="0"/>
      <p:bldP spid="38" grpId="0"/>
      <p:bldP spid="39" grpId="0"/>
      <p:bldP spid="40" grpId="0"/>
      <p:bldP spid="41" grpId="0"/>
      <p:bldP spid="42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379086" y="5184476"/>
            <a:ext cx="3082062" cy="1232825"/>
          </a:xfrm>
          <a:custGeom>
            <a:avLst/>
            <a:gdLst>
              <a:gd name="connsiteX0" fmla="*/ 0 w 3082062"/>
              <a:gd name="connsiteY0" fmla="*/ 0 h 1232825"/>
              <a:gd name="connsiteX1" fmla="*/ 2465650 w 3082062"/>
              <a:gd name="connsiteY1" fmla="*/ 0 h 1232825"/>
              <a:gd name="connsiteX2" fmla="*/ 3082062 w 3082062"/>
              <a:gd name="connsiteY2" fmla="*/ 616413 h 1232825"/>
              <a:gd name="connsiteX3" fmla="*/ 2465650 w 3082062"/>
              <a:gd name="connsiteY3" fmla="*/ 1232825 h 1232825"/>
              <a:gd name="connsiteX4" fmla="*/ 0 w 3082062"/>
              <a:gd name="connsiteY4" fmla="*/ 1232825 h 1232825"/>
              <a:gd name="connsiteX5" fmla="*/ 616413 w 3082062"/>
              <a:gd name="connsiteY5" fmla="*/ 616413 h 1232825"/>
              <a:gd name="connsiteX6" fmla="*/ 0 w 3082062"/>
              <a:gd name="connsiteY6" fmla="*/ 0 h 12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062" h="1232825">
                <a:moveTo>
                  <a:pt x="0" y="0"/>
                </a:moveTo>
                <a:lnTo>
                  <a:pt x="2465650" y="0"/>
                </a:lnTo>
                <a:lnTo>
                  <a:pt x="3082062" y="616413"/>
                </a:lnTo>
                <a:lnTo>
                  <a:pt x="2465650" y="1232825"/>
                </a:lnTo>
                <a:lnTo>
                  <a:pt x="0" y="1232825"/>
                </a:lnTo>
                <a:lnTo>
                  <a:pt x="616413" y="6164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8422" tIns="24003" rIns="640415" bIns="2400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latin typeface="Segoe UI" panose="020B0502040204020203" pitchFamily="34" charset="0"/>
                <a:cs typeface="Segoe UI" panose="020B0502040204020203" pitchFamily="34" charset="0"/>
              </a:rPr>
              <a:t>Automotive supplier wants to develop better car components</a:t>
            </a:r>
          </a:p>
        </p:txBody>
      </p:sp>
      <p:sp>
        <p:nvSpPr>
          <p:cNvPr id="4" name="Freeform 3"/>
          <p:cNvSpPr/>
          <p:nvPr/>
        </p:nvSpPr>
        <p:spPr>
          <a:xfrm>
            <a:off x="3152943" y="5184476"/>
            <a:ext cx="3082062" cy="1232825"/>
          </a:xfrm>
          <a:custGeom>
            <a:avLst/>
            <a:gdLst>
              <a:gd name="connsiteX0" fmla="*/ 0 w 3082062"/>
              <a:gd name="connsiteY0" fmla="*/ 0 h 1232825"/>
              <a:gd name="connsiteX1" fmla="*/ 2465650 w 3082062"/>
              <a:gd name="connsiteY1" fmla="*/ 0 h 1232825"/>
              <a:gd name="connsiteX2" fmla="*/ 3082062 w 3082062"/>
              <a:gd name="connsiteY2" fmla="*/ 616413 h 1232825"/>
              <a:gd name="connsiteX3" fmla="*/ 2465650 w 3082062"/>
              <a:gd name="connsiteY3" fmla="*/ 1232825 h 1232825"/>
              <a:gd name="connsiteX4" fmla="*/ 0 w 3082062"/>
              <a:gd name="connsiteY4" fmla="*/ 1232825 h 1232825"/>
              <a:gd name="connsiteX5" fmla="*/ 616413 w 3082062"/>
              <a:gd name="connsiteY5" fmla="*/ 616413 h 1232825"/>
              <a:gd name="connsiteX6" fmla="*/ 0 w 3082062"/>
              <a:gd name="connsiteY6" fmla="*/ 0 h 12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062" h="1232825">
                <a:moveTo>
                  <a:pt x="0" y="0"/>
                </a:moveTo>
                <a:lnTo>
                  <a:pt x="2465650" y="0"/>
                </a:lnTo>
                <a:lnTo>
                  <a:pt x="3082062" y="616413"/>
                </a:lnTo>
                <a:lnTo>
                  <a:pt x="2465650" y="1232825"/>
                </a:lnTo>
                <a:lnTo>
                  <a:pt x="0" y="1232825"/>
                </a:lnTo>
                <a:lnTo>
                  <a:pt x="616413" y="6164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8422" tIns="24003" rIns="640415" bIns="2400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latin typeface="Segoe UI" panose="020B0502040204020203" pitchFamily="34" charset="0"/>
                <a:cs typeface="Segoe UI" panose="020B0502040204020203" pitchFamily="34" charset="0"/>
              </a:rPr>
              <a:t>Need car performance data from OEMs</a:t>
            </a:r>
          </a:p>
        </p:txBody>
      </p:sp>
      <p:sp>
        <p:nvSpPr>
          <p:cNvPr id="5" name="Freeform 4"/>
          <p:cNvSpPr/>
          <p:nvPr/>
        </p:nvSpPr>
        <p:spPr>
          <a:xfrm>
            <a:off x="5926799" y="5184476"/>
            <a:ext cx="3082062" cy="1232825"/>
          </a:xfrm>
          <a:custGeom>
            <a:avLst/>
            <a:gdLst>
              <a:gd name="connsiteX0" fmla="*/ 0 w 3082062"/>
              <a:gd name="connsiteY0" fmla="*/ 0 h 1232825"/>
              <a:gd name="connsiteX1" fmla="*/ 2465650 w 3082062"/>
              <a:gd name="connsiteY1" fmla="*/ 0 h 1232825"/>
              <a:gd name="connsiteX2" fmla="*/ 3082062 w 3082062"/>
              <a:gd name="connsiteY2" fmla="*/ 616413 h 1232825"/>
              <a:gd name="connsiteX3" fmla="*/ 2465650 w 3082062"/>
              <a:gd name="connsiteY3" fmla="*/ 1232825 h 1232825"/>
              <a:gd name="connsiteX4" fmla="*/ 0 w 3082062"/>
              <a:gd name="connsiteY4" fmla="*/ 1232825 h 1232825"/>
              <a:gd name="connsiteX5" fmla="*/ 616413 w 3082062"/>
              <a:gd name="connsiteY5" fmla="*/ 616413 h 1232825"/>
              <a:gd name="connsiteX6" fmla="*/ 0 w 3082062"/>
              <a:gd name="connsiteY6" fmla="*/ 0 h 12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062" h="1232825">
                <a:moveTo>
                  <a:pt x="0" y="0"/>
                </a:moveTo>
                <a:lnTo>
                  <a:pt x="2465650" y="0"/>
                </a:lnTo>
                <a:lnTo>
                  <a:pt x="3082062" y="616413"/>
                </a:lnTo>
                <a:lnTo>
                  <a:pt x="2465650" y="1232825"/>
                </a:lnTo>
                <a:lnTo>
                  <a:pt x="0" y="1232825"/>
                </a:lnTo>
                <a:lnTo>
                  <a:pt x="616413" y="6164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8422" tIns="24003" rIns="640415" bIns="2400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latin typeface="Segoe UI" panose="020B0502040204020203" pitchFamily="34" charset="0"/>
                <a:cs typeface="Segoe UI" panose="020B0502040204020203" pitchFamily="34" charset="0"/>
              </a:rPr>
              <a:t>It is a confidential &amp; sensitive information</a:t>
            </a:r>
          </a:p>
        </p:txBody>
      </p:sp>
      <p:sp>
        <p:nvSpPr>
          <p:cNvPr id="6" name="Freeform 5"/>
          <p:cNvSpPr/>
          <p:nvPr/>
        </p:nvSpPr>
        <p:spPr>
          <a:xfrm>
            <a:off x="8700655" y="5184476"/>
            <a:ext cx="3082062" cy="1232825"/>
          </a:xfrm>
          <a:custGeom>
            <a:avLst/>
            <a:gdLst>
              <a:gd name="connsiteX0" fmla="*/ 0 w 3082062"/>
              <a:gd name="connsiteY0" fmla="*/ 0 h 1232825"/>
              <a:gd name="connsiteX1" fmla="*/ 2465650 w 3082062"/>
              <a:gd name="connsiteY1" fmla="*/ 0 h 1232825"/>
              <a:gd name="connsiteX2" fmla="*/ 3082062 w 3082062"/>
              <a:gd name="connsiteY2" fmla="*/ 616413 h 1232825"/>
              <a:gd name="connsiteX3" fmla="*/ 2465650 w 3082062"/>
              <a:gd name="connsiteY3" fmla="*/ 1232825 h 1232825"/>
              <a:gd name="connsiteX4" fmla="*/ 0 w 3082062"/>
              <a:gd name="connsiteY4" fmla="*/ 1232825 h 1232825"/>
              <a:gd name="connsiteX5" fmla="*/ 616413 w 3082062"/>
              <a:gd name="connsiteY5" fmla="*/ 616413 h 1232825"/>
              <a:gd name="connsiteX6" fmla="*/ 0 w 3082062"/>
              <a:gd name="connsiteY6" fmla="*/ 0 h 12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062" h="1232825">
                <a:moveTo>
                  <a:pt x="0" y="0"/>
                </a:moveTo>
                <a:lnTo>
                  <a:pt x="2465650" y="0"/>
                </a:lnTo>
                <a:lnTo>
                  <a:pt x="3082062" y="616413"/>
                </a:lnTo>
                <a:lnTo>
                  <a:pt x="2465650" y="1232825"/>
                </a:lnTo>
                <a:lnTo>
                  <a:pt x="0" y="1232825"/>
                </a:lnTo>
                <a:lnTo>
                  <a:pt x="616413" y="6164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8422" tIns="24003" rIns="640415" bIns="2400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latin typeface="Segoe UI" panose="020B0502040204020203" pitchFamily="34" charset="0"/>
                <a:cs typeface="Segoe UI" panose="020B0502040204020203" pitchFamily="34" charset="0"/>
              </a:rPr>
              <a:t>MPC-based solution!</a:t>
            </a: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838200" y="1690688"/>
            <a:ext cx="10515600" cy="5189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MPC use-case: sharing data between OEMs and automotive supplier</a:t>
            </a:r>
            <a:endParaRPr lang="nl-NL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300842" y="3507023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9176356" y="3402529"/>
            <a:ext cx="995094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9283" y="2274397"/>
            <a:ext cx="11373434" cy="2772166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643701" y="2956583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04187" y="383142"/>
            <a:ext cx="629326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a cryptographic technique where two or more parties perform a 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joint computation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, which results in a meaningful output (“data insights”) 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without disclosing the input 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provided by either party</a:t>
            </a: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0" y="152854"/>
            <a:ext cx="5824024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What is Multi-Party Computation (MPC)?</a:t>
            </a:r>
            <a:endParaRPr lang="nl-NL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518100"/>
            <a:ext cx="478528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i="1" dirty="0">
                <a:latin typeface="Segoe UI" panose="020B0502040204020203" pitchFamily="34" charset="0"/>
                <a:cs typeface="Segoe UI" panose="020B0502040204020203" pitchFamily="34" charset="0"/>
              </a:rPr>
              <a:t>adapted from </a:t>
            </a:r>
            <a:r>
              <a:rPr lang="en-US" sz="1100" i="1" dirty="0" err="1">
                <a:latin typeface="Segoe UI" panose="020B0502040204020203" pitchFamily="34" charset="0"/>
                <a:cs typeface="Segoe UI" panose="020B0502040204020203" pitchFamily="34" charset="0"/>
              </a:rPr>
              <a:t>Bestavros</a:t>
            </a:r>
            <a:r>
              <a:rPr lang="en-US" sz="1100" i="1" dirty="0">
                <a:latin typeface="Segoe UI" panose="020B0502040204020203" pitchFamily="34" charset="0"/>
                <a:cs typeface="Segoe UI" panose="020B0502040204020203" pitchFamily="34" charset="0"/>
              </a:rPr>
              <a:t> et al (2017), Choi &amp; Butler (2019), Zhao et al (2019)</a:t>
            </a:r>
          </a:p>
        </p:txBody>
      </p:sp>
      <p:pic>
        <p:nvPicPr>
          <p:cNvPr id="27" name="Picture 10" descr="Bosch-brand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151" y="4427644"/>
            <a:ext cx="1734283" cy="41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undefin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81" y="3503306"/>
            <a:ext cx="540406" cy="64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undefin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693" y="2347515"/>
            <a:ext cx="491110" cy="49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File:BMW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718" y="3487070"/>
            <a:ext cx="507365" cy="50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78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0" grpId="0"/>
      <p:bldP spid="12" grpId="0" animBg="1"/>
      <p:bldP spid="13" grpId="0" animBg="1"/>
      <p:bldP spid="14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2317139" y="2010187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242939" y="3610816"/>
            <a:ext cx="995094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317139" y="5211446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49136" y="2773304"/>
            <a:ext cx="1811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Write function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17657" y="3049021"/>
            <a:ext cx="2074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“aggregated car performance data”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97608" y="991781"/>
            <a:ext cx="2368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2. Distribute function &amp; random numbers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430281" y="2361764"/>
            <a:ext cx="6814078" cy="14860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415116" y="4112429"/>
            <a:ext cx="6829243" cy="956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513781" y="4336668"/>
            <a:ext cx="6730578" cy="14510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9816" y="799630"/>
            <a:ext cx="176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3. OEMs input their data</a:t>
            </a:r>
          </a:p>
        </p:txBody>
      </p:sp>
      <p:sp>
        <p:nvSpPr>
          <p:cNvPr id="25" name="TextBox 24"/>
          <p:cNvSpPr txBox="1"/>
          <p:nvPr/>
        </p:nvSpPr>
        <p:spPr>
          <a:xfrm rot="825432">
            <a:off x="4685175" y="2603450"/>
            <a:ext cx="181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Compute aggregated car performance data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4088" y="3875003"/>
            <a:ext cx="181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Compute aggregated car performance data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0772010">
            <a:off x="4603006" y="5111629"/>
            <a:ext cx="181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Compute aggregated car performance data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102998" y="1663604"/>
            <a:ext cx="2805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7. Partial results are recombined</a:t>
            </a:r>
          </a:p>
          <a:p>
            <a:pPr algn="ctr"/>
            <a:endParaRPr lang="en-US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Original data stays with OEMs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963592" y="1048433"/>
            <a:ext cx="25974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5. Partial results are locally calculated by each participants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333529" y="4579823"/>
            <a:ext cx="1749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8. Auto supplier</a:t>
            </a:r>
          </a:p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get results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414708" y="2087329"/>
            <a:ext cx="5145472" cy="128601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460305" y="3790754"/>
            <a:ext cx="5054815" cy="5747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3472731" y="4372988"/>
            <a:ext cx="5011706" cy="112664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3"/>
          <p:cNvSpPr txBox="1">
            <a:spLocks/>
          </p:cNvSpPr>
          <p:nvPr/>
        </p:nvSpPr>
        <p:spPr>
          <a:xfrm>
            <a:off x="7976586" y="20206"/>
            <a:ext cx="4215414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000" dirty="0">
                <a:latin typeface="Segoe UI" panose="020B0502040204020203" pitchFamily="34" charset="0"/>
                <a:cs typeface="Segoe UI" panose="020B0502040204020203" pitchFamily="34" charset="0"/>
              </a:rPr>
              <a:t>Use-case of MPC</a:t>
            </a:r>
            <a:endParaRPr lang="nl-NL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459690" y="1664592"/>
            <a:ext cx="25974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6. Each party communicate to compute the function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631006" y="1719887"/>
            <a:ext cx="398945" cy="41263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A1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2638195" y="2160344"/>
            <a:ext cx="401325" cy="4028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A2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645829" y="2591008"/>
            <a:ext cx="419588" cy="4028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A3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2645920" y="3345251"/>
            <a:ext cx="398945" cy="41263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B1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2643540" y="3796904"/>
            <a:ext cx="401325" cy="40283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B2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660022" y="4228971"/>
            <a:ext cx="393691" cy="40283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B3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2634137" y="4890808"/>
            <a:ext cx="398945" cy="41263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C1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2631757" y="5342461"/>
            <a:ext cx="401325" cy="4028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C2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2648239" y="5774528"/>
            <a:ext cx="393691" cy="4028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C3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2304274" y="5206629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Partial 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2267210" y="3614673"/>
            <a:ext cx="995094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Partial 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2304274" y="1997087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Partial 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97525" y="339322"/>
            <a:ext cx="2583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4. The data is split into random secret share and distributed to other participants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1524112" y="4398195"/>
            <a:ext cx="7528" cy="60537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1535320" y="2792427"/>
            <a:ext cx="4562" cy="63805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927081" y="4411143"/>
            <a:ext cx="15216" cy="59242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Elbow Connector 81"/>
          <p:cNvCxnSpPr/>
          <p:nvPr/>
        </p:nvCxnSpPr>
        <p:spPr>
          <a:xfrm rot="10800000">
            <a:off x="374851" y="2327230"/>
            <a:ext cx="10167" cy="3317985"/>
          </a:xfrm>
          <a:prstGeom prst="bentConnector3">
            <a:avLst>
              <a:gd name="adj1" fmla="val 1349139"/>
            </a:avLst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960169" y="2829677"/>
            <a:ext cx="0" cy="60080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Elbow Connector 98"/>
          <p:cNvCxnSpPr/>
          <p:nvPr/>
        </p:nvCxnSpPr>
        <p:spPr>
          <a:xfrm>
            <a:off x="2057979" y="2280764"/>
            <a:ext cx="12700" cy="3317985"/>
          </a:xfrm>
          <a:prstGeom prst="bentConnector3">
            <a:avLst>
              <a:gd name="adj1" fmla="val 1440000"/>
            </a:avLst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Picture 4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18" y="1986769"/>
            <a:ext cx="540406" cy="64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 descr="undefin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40" y="3703485"/>
            <a:ext cx="491110" cy="49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0" descr="Bosch-brand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543" y="3824382"/>
            <a:ext cx="1734283" cy="41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l 53"/>
          <p:cNvSpPr/>
          <p:nvPr/>
        </p:nvSpPr>
        <p:spPr>
          <a:xfrm>
            <a:off x="8647431" y="3463357"/>
            <a:ext cx="1820448" cy="10540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Aggregated car performance data</a:t>
            </a:r>
            <a:endParaRPr lang="nl-NL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4" descr="File:BMW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0" y="5286362"/>
            <a:ext cx="507365" cy="50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31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0.00052 0.23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192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4.07407E-6 L -0.00013 0.46273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2312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85185E-6 L -0.00104 0.2254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127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5E-6 -0.2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0052 -0.46412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3218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6 L 0.00091 -0.2254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95 0.00879 L 0.52787 0.24167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20" y="11852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6 L 0.52943 -0.23379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71" y="-11690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7037E-6 L 0.52852 -0.00787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19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0"/>
                            </p:stCondLst>
                            <p:childTnLst>
                              <p:par>
                                <p:cTn id="14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14441 0.00116 " pathEditMode="relative" rAng="0" ptsTypes="AA">
                                      <p:cBhvr>
                                        <p:cTn id="16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1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/>
      <p:bldP spid="16" grpId="0"/>
      <p:bldP spid="17" grpId="0"/>
      <p:bldP spid="24" grpId="0"/>
      <p:bldP spid="25" grpId="0"/>
      <p:bldP spid="25" grpId="1"/>
      <p:bldP spid="26" grpId="0"/>
      <p:bldP spid="26" grpId="1"/>
      <p:bldP spid="27" grpId="0"/>
      <p:bldP spid="27" grpId="1"/>
      <p:bldP spid="37" grpId="0"/>
      <p:bldP spid="40" grpId="0"/>
      <p:bldP spid="41" grpId="0"/>
      <p:bldP spid="60" grpId="0"/>
      <p:bldP spid="28" grpId="0" animBg="1"/>
      <p:bldP spid="28" grpId="1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53" grpId="0" animBg="1"/>
      <p:bldP spid="53" grpId="1" animBg="1"/>
      <p:bldP spid="53" grpId="2" animBg="1"/>
      <p:bldP spid="52" grpId="0" animBg="1"/>
      <p:bldP spid="52" grpId="1" animBg="1"/>
      <p:bldP spid="52" grpId="2" animBg="1"/>
      <p:bldP spid="51" grpId="0" animBg="1"/>
      <p:bldP spid="51" grpId="1" animBg="1"/>
      <p:bldP spid="51" grpId="2" animBg="1"/>
      <p:bldP spid="64" grpId="0"/>
      <p:bldP spid="54" grpId="0" animBg="1"/>
      <p:bldP spid="5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37405" y="3420445"/>
            <a:ext cx="2072640" cy="1735029"/>
          </a:xfrm>
          <a:custGeom>
            <a:avLst/>
            <a:gdLst>
              <a:gd name="connsiteX0" fmla="*/ 0 w 2072640"/>
              <a:gd name="connsiteY0" fmla="*/ 0 h 1735029"/>
              <a:gd name="connsiteX1" fmla="*/ 2072640 w 2072640"/>
              <a:gd name="connsiteY1" fmla="*/ 0 h 1735029"/>
              <a:gd name="connsiteX2" fmla="*/ 2072640 w 2072640"/>
              <a:gd name="connsiteY2" fmla="*/ 1735029 h 1735029"/>
              <a:gd name="connsiteX3" fmla="*/ 0 w 2072640"/>
              <a:gd name="connsiteY3" fmla="*/ 1735029 h 1735029"/>
              <a:gd name="connsiteX4" fmla="*/ 0 w 2072640"/>
              <a:gd name="connsiteY4" fmla="*/ 0 h 1735029"/>
              <a:gd name="connsiteX0" fmla="*/ 0 w 2072640"/>
              <a:gd name="connsiteY0" fmla="*/ 0 h 1735029"/>
              <a:gd name="connsiteX1" fmla="*/ 2072640 w 2072640"/>
              <a:gd name="connsiteY1" fmla="*/ 0 h 1735029"/>
              <a:gd name="connsiteX2" fmla="*/ 2069591 w 2072640"/>
              <a:gd name="connsiteY2" fmla="*/ 1267379 h 1735029"/>
              <a:gd name="connsiteX3" fmla="*/ 2072640 w 2072640"/>
              <a:gd name="connsiteY3" fmla="*/ 1735029 h 1735029"/>
              <a:gd name="connsiteX4" fmla="*/ 0 w 2072640"/>
              <a:gd name="connsiteY4" fmla="*/ 1735029 h 1735029"/>
              <a:gd name="connsiteX5" fmla="*/ 0 w 2072640"/>
              <a:gd name="connsiteY5" fmla="*/ 0 h 173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2640" h="1735029">
                <a:moveTo>
                  <a:pt x="0" y="0"/>
                </a:moveTo>
                <a:lnTo>
                  <a:pt x="2072640" y="0"/>
                </a:lnTo>
                <a:cubicBezTo>
                  <a:pt x="2071624" y="422460"/>
                  <a:pt x="2070607" y="844919"/>
                  <a:pt x="2069591" y="1267379"/>
                </a:cubicBezTo>
                <a:cubicBezTo>
                  <a:pt x="2070607" y="1423262"/>
                  <a:pt x="2071624" y="1579146"/>
                  <a:pt x="2072640" y="1735029"/>
                </a:cubicBezTo>
                <a:lnTo>
                  <a:pt x="0" y="1735029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73433" y="3589554"/>
            <a:ext cx="1772157" cy="44251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broker</a:t>
            </a:r>
            <a:endParaRPr lang="nl-NL" sz="12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73433" y="4559099"/>
            <a:ext cx="1772157" cy="44374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exchange</a:t>
            </a:r>
            <a:endParaRPr lang="nl-NL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73432" y="4080267"/>
            <a:ext cx="1772157" cy="442516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storage</a:t>
            </a:r>
            <a:endParaRPr lang="nl-NL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9199" y="3829315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providers (sellers)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9050183" y="3829315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consumers (buyers)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16962" y="5182605"/>
            <a:ext cx="2513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marketplace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3" name="Straight Arrow Connector 22"/>
          <p:cNvCxnSpPr>
            <a:stCxn id="6" idx="7"/>
          </p:cNvCxnSpPr>
          <p:nvPr/>
        </p:nvCxnSpPr>
        <p:spPr>
          <a:xfrm>
            <a:off x="3031647" y="3979769"/>
            <a:ext cx="2105758" cy="261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6" idx="5"/>
          </p:cNvCxnSpPr>
          <p:nvPr/>
        </p:nvCxnSpPr>
        <p:spPr>
          <a:xfrm flipH="1" flipV="1">
            <a:off x="3031647" y="4706225"/>
            <a:ext cx="2073785" cy="148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3"/>
          </p:cNvCxnSpPr>
          <p:nvPr/>
        </p:nvCxnSpPr>
        <p:spPr>
          <a:xfrm flipH="1" flipV="1">
            <a:off x="7238474" y="4687419"/>
            <a:ext cx="2048900" cy="1880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7" idx="1"/>
          </p:cNvCxnSpPr>
          <p:nvPr/>
        </p:nvCxnSpPr>
        <p:spPr>
          <a:xfrm>
            <a:off x="7210045" y="3966590"/>
            <a:ext cx="2077329" cy="131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09098" y="2857581"/>
            <a:ext cx="251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stored centrally</a:t>
            </a:r>
            <a:b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in data marketplace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67659" y="3658267"/>
            <a:ext cx="1401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12789" y="4705028"/>
            <a:ext cx="2216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67513" y="4674527"/>
            <a:ext cx="1401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32642" y="3650799"/>
            <a:ext cx="18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itle 3"/>
          <p:cNvSpPr txBox="1">
            <a:spLocks/>
          </p:cNvSpPr>
          <p:nvPr/>
        </p:nvSpPr>
        <p:spPr>
          <a:xfrm>
            <a:off x="890452" y="271833"/>
            <a:ext cx="105156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case of MPC in data marketplace</a:t>
            </a:r>
            <a:endParaRPr lang="nl-NL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984074" y="1414760"/>
            <a:ext cx="4350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Data marketplace without MPC</a:t>
            </a:r>
            <a:endParaRPr lang="nl-NL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7" name="Elbow Connector 46"/>
          <p:cNvCxnSpPr>
            <a:stCxn id="6" idx="4"/>
            <a:endCxn id="7" idx="4"/>
          </p:cNvCxnSpPr>
          <p:nvPr/>
        </p:nvCxnSpPr>
        <p:spPr>
          <a:xfrm rot="16200000" flipH="1">
            <a:off x="6159511" y="1156187"/>
            <a:ext cx="12700" cy="7400984"/>
          </a:xfrm>
          <a:prstGeom prst="bentConnector3">
            <a:avLst>
              <a:gd name="adj1" fmla="val 984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916962" y="6124952"/>
            <a:ext cx="234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Terms and conditions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3" name="Picture 4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13" y="3731430"/>
            <a:ext cx="464049" cy="55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6" descr="undefin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79" y="4438312"/>
            <a:ext cx="434889" cy="43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8" descr="Continental wordmark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045" y="4017873"/>
            <a:ext cx="1248298" cy="2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0" descr="Bosch-brand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045" y="4434824"/>
            <a:ext cx="1208014" cy="28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le: Volvo Cars logo.sv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" y="4398894"/>
            <a:ext cx="464711" cy="4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BMW.sv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26" y="3812156"/>
            <a:ext cx="507365" cy="50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392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287646" y="4017873"/>
            <a:ext cx="1772157" cy="6566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broker</a:t>
            </a:r>
            <a:endParaRPr lang="nl-NL" sz="12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66983" y="2404761"/>
            <a:ext cx="3762537" cy="4437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ysClr val="windowText" lastClr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“exchange” based on MPC protocol</a:t>
            </a:r>
            <a:endParaRPr lang="nl-NL" sz="1400" b="1" dirty="0">
              <a:solidFill>
                <a:sysClr val="windowText" lastClr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9199" y="3829315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providers (sellers)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9050183" y="3829315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consumers (buyers)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3987" y="4943699"/>
            <a:ext cx="2513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marketplace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4" name="Straight Arrow Connector 23"/>
          <p:cNvCxnSpPr>
            <a:endCxn id="6" idx="6"/>
          </p:cNvCxnSpPr>
          <p:nvPr/>
        </p:nvCxnSpPr>
        <p:spPr>
          <a:xfrm flipH="1" flipV="1">
            <a:off x="3268838" y="4342997"/>
            <a:ext cx="1868566" cy="29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</p:cNvCxnSpPr>
          <p:nvPr/>
        </p:nvCxnSpPr>
        <p:spPr>
          <a:xfrm flipH="1">
            <a:off x="7192026" y="4342997"/>
            <a:ext cx="1858157" cy="88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89032" y="5037582"/>
            <a:ext cx="1720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Original data stays with OEMs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85670" y="3469315"/>
            <a:ext cx="1401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01507" y="4006958"/>
            <a:ext cx="2216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98182" y="4004961"/>
            <a:ext cx="1401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payment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734071" y="2887909"/>
            <a:ext cx="18715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Computation results: </a:t>
            </a:r>
          </a:p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Aggregated car data/insights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Title 3"/>
          <p:cNvSpPr txBox="1">
            <a:spLocks/>
          </p:cNvSpPr>
          <p:nvPr/>
        </p:nvSpPr>
        <p:spPr>
          <a:xfrm>
            <a:off x="890452" y="271833"/>
            <a:ext cx="105156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case of MPC in data marketplace</a:t>
            </a:r>
            <a:endParaRPr lang="nl-NL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208434" y="1452496"/>
            <a:ext cx="3914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Data marketplace with MPC</a:t>
            </a:r>
            <a:endParaRPr lang="nl-NL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7" name="Elbow Connector 46"/>
          <p:cNvCxnSpPr>
            <a:stCxn id="6" idx="4"/>
            <a:endCxn id="7" idx="4"/>
          </p:cNvCxnSpPr>
          <p:nvPr/>
        </p:nvCxnSpPr>
        <p:spPr>
          <a:xfrm rot="16200000" flipH="1">
            <a:off x="6159511" y="1156187"/>
            <a:ext cx="12700" cy="7400984"/>
          </a:xfrm>
          <a:prstGeom prst="bentConnector3">
            <a:avLst>
              <a:gd name="adj1" fmla="val 984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002397" y="6175752"/>
            <a:ext cx="234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Terms and conditions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3" name="Picture 4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13" y="3731430"/>
            <a:ext cx="464049" cy="55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6" descr="undefin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79" y="4438312"/>
            <a:ext cx="434889" cy="43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8" descr="Continental wordmark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045" y="4017873"/>
            <a:ext cx="1248298" cy="2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0" descr="Bosch-brand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045" y="4434824"/>
            <a:ext cx="1208014" cy="28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le: Volvo Cars logo.sv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" y="4398894"/>
            <a:ext cx="464711" cy="4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BMW.sv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26" y="3812156"/>
            <a:ext cx="507365" cy="50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Elbow Connector 12"/>
          <p:cNvCxnSpPr>
            <a:stCxn id="6" idx="0"/>
            <a:endCxn id="7" idx="0"/>
          </p:cNvCxnSpPr>
          <p:nvPr/>
        </p:nvCxnSpPr>
        <p:spPr>
          <a:xfrm rot="5400000" flipH="1" flipV="1">
            <a:off x="6159511" y="128823"/>
            <a:ext cx="12700" cy="7400984"/>
          </a:xfrm>
          <a:prstGeom prst="bentConnector3">
            <a:avLst>
              <a:gd name="adj1" fmla="val 772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1"/>
          <p:cNvSpPr/>
          <p:nvPr/>
        </p:nvSpPr>
        <p:spPr>
          <a:xfrm>
            <a:off x="5137405" y="3842016"/>
            <a:ext cx="2072640" cy="1007826"/>
          </a:xfrm>
          <a:custGeom>
            <a:avLst/>
            <a:gdLst>
              <a:gd name="connsiteX0" fmla="*/ 0 w 2072640"/>
              <a:gd name="connsiteY0" fmla="*/ 0 h 1735029"/>
              <a:gd name="connsiteX1" fmla="*/ 2072640 w 2072640"/>
              <a:gd name="connsiteY1" fmla="*/ 0 h 1735029"/>
              <a:gd name="connsiteX2" fmla="*/ 2072640 w 2072640"/>
              <a:gd name="connsiteY2" fmla="*/ 1735029 h 1735029"/>
              <a:gd name="connsiteX3" fmla="*/ 0 w 2072640"/>
              <a:gd name="connsiteY3" fmla="*/ 1735029 h 1735029"/>
              <a:gd name="connsiteX4" fmla="*/ 0 w 2072640"/>
              <a:gd name="connsiteY4" fmla="*/ 0 h 1735029"/>
              <a:gd name="connsiteX0" fmla="*/ 0 w 2072640"/>
              <a:gd name="connsiteY0" fmla="*/ 0 h 1735029"/>
              <a:gd name="connsiteX1" fmla="*/ 2072640 w 2072640"/>
              <a:gd name="connsiteY1" fmla="*/ 0 h 1735029"/>
              <a:gd name="connsiteX2" fmla="*/ 2069591 w 2072640"/>
              <a:gd name="connsiteY2" fmla="*/ 1267379 h 1735029"/>
              <a:gd name="connsiteX3" fmla="*/ 2072640 w 2072640"/>
              <a:gd name="connsiteY3" fmla="*/ 1735029 h 1735029"/>
              <a:gd name="connsiteX4" fmla="*/ 0 w 2072640"/>
              <a:gd name="connsiteY4" fmla="*/ 1735029 h 1735029"/>
              <a:gd name="connsiteX5" fmla="*/ 0 w 2072640"/>
              <a:gd name="connsiteY5" fmla="*/ 0 h 173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2640" h="1735029">
                <a:moveTo>
                  <a:pt x="0" y="0"/>
                </a:moveTo>
                <a:lnTo>
                  <a:pt x="2072640" y="0"/>
                </a:lnTo>
                <a:cubicBezTo>
                  <a:pt x="2071624" y="422460"/>
                  <a:pt x="2070607" y="844919"/>
                  <a:pt x="2069591" y="1267379"/>
                </a:cubicBezTo>
                <a:cubicBezTo>
                  <a:pt x="2070607" y="1423262"/>
                  <a:pt x="2071624" y="1579146"/>
                  <a:pt x="2072640" y="1735029"/>
                </a:cubicBezTo>
                <a:lnTo>
                  <a:pt x="0" y="1735029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37721" y="2880300"/>
            <a:ext cx="1946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Data marketplace cannot see the data during the computation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941878" y="4975740"/>
            <a:ext cx="18945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Auto suppliers cannot see individual car data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950809" y="6532105"/>
            <a:ext cx="22411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Segoe UI" panose="020B0502040204020203" pitchFamily="34" charset="0"/>
                <a:cs typeface="Segoe UI" panose="020B0502040204020203" pitchFamily="34" charset="0"/>
              </a:rPr>
              <a:t>Adapted from Dolci (2020)</a:t>
            </a:r>
            <a:endParaRPr lang="nl-NL" sz="1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16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8" grpId="0"/>
      <p:bldP spid="39" grpId="0"/>
      <p:bldP spid="40" grpId="0"/>
      <p:bldP spid="41" grpId="0"/>
      <p:bldP spid="42" grpId="0"/>
      <p:bldP spid="48" grpId="0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9475862" y="1148529"/>
            <a:ext cx="2326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Write function</a:t>
            </a:r>
          </a:p>
          <a:p>
            <a:pPr algn="ctr"/>
            <a:endParaRPr lang="en-US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(what kind of “data insights” that I want to acquire via data marketplace?)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2" name="Picture 8" descr="Continental wordmark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745" y="2821285"/>
            <a:ext cx="1248298" cy="2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Bosch-brand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745" y="3238236"/>
            <a:ext cx="1208014" cy="28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5827493" y="5158571"/>
            <a:ext cx="1772157" cy="6566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broker</a:t>
            </a:r>
            <a:endParaRPr lang="nl-NL" sz="12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93834" y="6084397"/>
            <a:ext cx="2513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Data marketplace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1"/>
          <p:cNvSpPr/>
          <p:nvPr/>
        </p:nvSpPr>
        <p:spPr>
          <a:xfrm>
            <a:off x="5677252" y="4982714"/>
            <a:ext cx="2072640" cy="1007826"/>
          </a:xfrm>
          <a:custGeom>
            <a:avLst/>
            <a:gdLst>
              <a:gd name="connsiteX0" fmla="*/ 0 w 2072640"/>
              <a:gd name="connsiteY0" fmla="*/ 0 h 1735029"/>
              <a:gd name="connsiteX1" fmla="*/ 2072640 w 2072640"/>
              <a:gd name="connsiteY1" fmla="*/ 0 h 1735029"/>
              <a:gd name="connsiteX2" fmla="*/ 2072640 w 2072640"/>
              <a:gd name="connsiteY2" fmla="*/ 1735029 h 1735029"/>
              <a:gd name="connsiteX3" fmla="*/ 0 w 2072640"/>
              <a:gd name="connsiteY3" fmla="*/ 1735029 h 1735029"/>
              <a:gd name="connsiteX4" fmla="*/ 0 w 2072640"/>
              <a:gd name="connsiteY4" fmla="*/ 0 h 1735029"/>
              <a:gd name="connsiteX0" fmla="*/ 0 w 2072640"/>
              <a:gd name="connsiteY0" fmla="*/ 0 h 1735029"/>
              <a:gd name="connsiteX1" fmla="*/ 2072640 w 2072640"/>
              <a:gd name="connsiteY1" fmla="*/ 0 h 1735029"/>
              <a:gd name="connsiteX2" fmla="*/ 2069591 w 2072640"/>
              <a:gd name="connsiteY2" fmla="*/ 1267379 h 1735029"/>
              <a:gd name="connsiteX3" fmla="*/ 2072640 w 2072640"/>
              <a:gd name="connsiteY3" fmla="*/ 1735029 h 1735029"/>
              <a:gd name="connsiteX4" fmla="*/ 0 w 2072640"/>
              <a:gd name="connsiteY4" fmla="*/ 1735029 h 1735029"/>
              <a:gd name="connsiteX5" fmla="*/ 0 w 2072640"/>
              <a:gd name="connsiteY5" fmla="*/ 0 h 173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2640" h="1735029">
                <a:moveTo>
                  <a:pt x="0" y="0"/>
                </a:moveTo>
                <a:lnTo>
                  <a:pt x="2072640" y="0"/>
                </a:lnTo>
                <a:cubicBezTo>
                  <a:pt x="2071624" y="422460"/>
                  <a:pt x="2070607" y="844919"/>
                  <a:pt x="2069591" y="1267379"/>
                </a:cubicBezTo>
                <a:cubicBezTo>
                  <a:pt x="2070607" y="1423262"/>
                  <a:pt x="2071624" y="1579146"/>
                  <a:pt x="2072640" y="1735029"/>
                </a:cubicBezTo>
                <a:lnTo>
                  <a:pt x="0" y="1735029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317139" y="2010187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242939" y="3610816"/>
            <a:ext cx="995094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2317139" y="5211446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631006" y="1719887"/>
            <a:ext cx="398945" cy="41263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A1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2638195" y="2160344"/>
            <a:ext cx="401325" cy="4028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A2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2645829" y="2591008"/>
            <a:ext cx="419588" cy="4028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A3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645920" y="3345251"/>
            <a:ext cx="398945" cy="41263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B1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2643540" y="3796904"/>
            <a:ext cx="401325" cy="40283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B2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2660022" y="4228971"/>
            <a:ext cx="393691" cy="40283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B3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2634137" y="4890808"/>
            <a:ext cx="398945" cy="41263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C1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2631757" y="5342461"/>
            <a:ext cx="401325" cy="4028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C2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2648239" y="5774528"/>
            <a:ext cx="393691" cy="4028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latin typeface="Segoe UI" panose="020B0502040204020203" pitchFamily="34" charset="0"/>
                <a:cs typeface="Segoe UI" panose="020B0502040204020203" pitchFamily="34" charset="0"/>
              </a:rPr>
              <a:t>C3</a:t>
            </a:r>
            <a:endParaRPr lang="nl-NL" sz="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2445401" y="5206629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Partial 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2500875" y="3595812"/>
            <a:ext cx="995094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Partial 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441135" y="1967335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Partial car data</a:t>
            </a:r>
            <a:endParaRPr lang="nl-NL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8" name="Picture 4" descr="undefin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18" y="1986769"/>
            <a:ext cx="540406" cy="64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undefin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40" y="3703485"/>
            <a:ext cx="491110" cy="49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undefine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93301" y="5486627"/>
            <a:ext cx="853446" cy="29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Straight Arrow Connector 50"/>
          <p:cNvCxnSpPr/>
          <p:nvPr/>
        </p:nvCxnSpPr>
        <p:spPr>
          <a:xfrm>
            <a:off x="3421195" y="2438400"/>
            <a:ext cx="2194722" cy="2865039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351367" y="4046549"/>
            <a:ext cx="2275956" cy="14400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351367" y="5554754"/>
            <a:ext cx="2251685" cy="43995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 rot="3219556">
            <a:off x="3677891" y="3426486"/>
            <a:ext cx="66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Listing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915986">
            <a:off x="3672611" y="4551079"/>
            <a:ext cx="66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Listing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06203" y="5590951"/>
            <a:ext cx="66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Listing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H="1">
            <a:off x="7944326" y="3796904"/>
            <a:ext cx="2459514" cy="161083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765790" y="5379908"/>
            <a:ext cx="1936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“aggregated car performance data”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H="1" flipV="1">
            <a:off x="3309180" y="2540679"/>
            <a:ext cx="2184654" cy="28017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3346104" y="4188340"/>
            <a:ext cx="2191244" cy="134698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 flipV="1">
            <a:off x="3410643" y="5687493"/>
            <a:ext cx="2126705" cy="299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3057050">
            <a:off x="3439090" y="3265683"/>
            <a:ext cx="181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Aggregated car performance data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 rot="1946051">
            <a:off x="3557847" y="4407546"/>
            <a:ext cx="181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Aggregated car performance data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594942" y="5858779"/>
            <a:ext cx="181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Aggregated car performance data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3616095" y="2451663"/>
            <a:ext cx="6305075" cy="3407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3309179" y="3061597"/>
            <a:ext cx="6634803" cy="9694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3408330" y="3278074"/>
            <a:ext cx="6606799" cy="220855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10050623" y="2466840"/>
            <a:ext cx="1715705" cy="10540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Aggregated car performance data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289680" y="981510"/>
            <a:ext cx="2368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2. Distribute function &amp; random numbers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09529" y="972122"/>
            <a:ext cx="2368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3. Secret-sharing: split, distribute, calculate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654262" y="1185669"/>
            <a:ext cx="1912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4. Partial results are recombined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9882979" y="4187421"/>
            <a:ext cx="2368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5. Auto supplier get “data insights” as requested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643058" y="6158119"/>
            <a:ext cx="1674081" cy="523220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Original data stays with OEMs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602387" y="1771269"/>
            <a:ext cx="1946058" cy="64633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Data marketplace cannot see the data during the computation</a:t>
            </a:r>
            <a:endParaRPr lang="nl-NL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0114279" y="4829809"/>
            <a:ext cx="1894522" cy="738664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Auto suppliers cannot see individual car data</a:t>
            </a:r>
            <a:endParaRPr lang="nl-NL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2" name="Title 3"/>
          <p:cNvSpPr txBox="1">
            <a:spLocks/>
          </p:cNvSpPr>
          <p:nvPr/>
        </p:nvSpPr>
        <p:spPr>
          <a:xfrm>
            <a:off x="1009618" y="-204861"/>
            <a:ext cx="105156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case of MPC in data marketplace</a:t>
            </a:r>
            <a:endParaRPr lang="nl-NL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80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4.44444E-6 L 0.00052 0.23866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1921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125E-6 4.07407E-6 L -0.00013 0.46273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23125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125E-6 -1.85185E-6 L -0.00104 0.22546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1273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64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-4.81481E-6 L 5E-6 -0.25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64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3.33333E-6 L 0.00052 -0.46412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3218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4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3.7037E-6 L 0.00091 -0.22547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94 0.0088 L 0.65351 0.06736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22" y="2917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65429 -0.38865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08" y="-19444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65664 -0.16412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26" y="-8218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54" grpId="0"/>
      <p:bldP spid="54" grpId="1"/>
      <p:bldP spid="55" grpId="0"/>
      <p:bldP spid="55" grpId="1"/>
      <p:bldP spid="56" grpId="0"/>
      <p:bldP spid="56" grpId="1"/>
      <p:bldP spid="71" grpId="0"/>
      <p:bldP spid="79" grpId="0"/>
      <p:bldP spid="79" grpId="1"/>
      <p:bldP spid="80" grpId="0"/>
      <p:bldP spid="80" grpId="1"/>
      <p:bldP spid="81" grpId="0"/>
      <p:bldP spid="81" grpId="1"/>
      <p:bldP spid="114" grpId="0" animBg="1"/>
      <p:bldP spid="123" grpId="0"/>
      <p:bldP spid="124" grpId="0"/>
      <p:bldP spid="125" grpId="0"/>
      <p:bldP spid="127" grpId="0"/>
      <p:bldP spid="128" grpId="0" animBg="1"/>
      <p:bldP spid="129" grpId="0" animBg="1"/>
      <p:bldP spid="13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1829aa49-66f3-43ec-956e-bead6b8e6c89"/>
  <p:tag name="TPVERSION" val="8"/>
  <p:tag name="TPFULLVERSION" val="9.0.7.7"/>
  <p:tag name="PPTVERSION" val="16"/>
  <p:tag name="TPOS" val="2"/>
  <p:tag name="TPLASTSAVEVERSION" val="6.4 PC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57711</TotalTime>
  <Words>546</Words>
  <Application>Microsoft Office PowerPoint</Application>
  <PresentationFormat>Widescreen</PresentationFormat>
  <Paragraphs>129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Office Theme</vt:lpstr>
      <vt:lpstr>Presentation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data markets?</dc:title>
  <dc:creator>Wirawan Agahari</dc:creator>
  <cp:lastModifiedBy>Wirawan Agahari</cp:lastModifiedBy>
  <cp:revision>140</cp:revision>
  <dcterms:created xsi:type="dcterms:W3CDTF">2020-05-04T07:25:28Z</dcterms:created>
  <dcterms:modified xsi:type="dcterms:W3CDTF">2023-04-24T10:53:34Z</dcterms:modified>
</cp:coreProperties>
</file>