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1" r:id="rId7"/>
    <p:sldId id="263" r:id="rId8"/>
    <p:sldId id="272" r:id="rId9"/>
    <p:sldId id="264" r:id="rId10"/>
    <p:sldId id="273" r:id="rId11"/>
    <p:sldId id="265" r:id="rId12"/>
    <p:sldId id="274" r:id="rId13"/>
    <p:sldId id="266" r:id="rId14"/>
    <p:sldId id="275" r:id="rId15"/>
    <p:sldId id="267" r:id="rId16"/>
    <p:sldId id="268" r:id="rId17"/>
    <p:sldId id="276" r:id="rId18"/>
    <p:sldId id="269" r:id="rId19"/>
    <p:sldId id="277" r:id="rId20"/>
    <p:sldId id="270" r:id="rId21"/>
    <p:sldId id="278" r:id="rId22"/>
    <p:sldId id="271" r:id="rId23"/>
    <p:sldId id="279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70C45-7515-4BA7-9255-12863FB01F41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24F8-72AB-4230-803B-9A691C8DDB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476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70C45-7515-4BA7-9255-12863FB01F41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24F8-72AB-4230-803B-9A691C8DDB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2902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70C45-7515-4BA7-9255-12863FB01F41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24F8-72AB-4230-803B-9A691C8DDB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33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70C45-7515-4BA7-9255-12863FB01F41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24F8-72AB-4230-803B-9A691C8DDB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913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70C45-7515-4BA7-9255-12863FB01F41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24F8-72AB-4230-803B-9A691C8DDB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999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70C45-7515-4BA7-9255-12863FB01F41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24F8-72AB-4230-803B-9A691C8DDB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505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70C45-7515-4BA7-9255-12863FB01F41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24F8-72AB-4230-803B-9A691C8DDB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496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70C45-7515-4BA7-9255-12863FB01F41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24F8-72AB-4230-803B-9A691C8DDB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450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70C45-7515-4BA7-9255-12863FB01F41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24F8-72AB-4230-803B-9A691C8DDB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1119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70C45-7515-4BA7-9255-12863FB01F41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24F8-72AB-4230-803B-9A691C8DDB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108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70C45-7515-4BA7-9255-12863FB01F41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24F8-72AB-4230-803B-9A691C8DDB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305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70C45-7515-4BA7-9255-12863FB01F41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C24F8-72AB-4230-803B-9A691C8DDB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71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1005840"/>
          </a:xfrm>
        </p:spPr>
        <p:txBody>
          <a:bodyPr/>
          <a:lstStyle/>
          <a:p>
            <a:r>
              <a:rPr lang="en-GB" dirty="0"/>
              <a:t>SQ22-79-5-2-2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1286353"/>
            <a:ext cx="9144000" cy="1655762"/>
          </a:xfrm>
        </p:spPr>
        <p:txBody>
          <a:bodyPr/>
          <a:lstStyle/>
          <a:p>
            <a:r>
              <a:rPr lang="en-GB" dirty="0"/>
              <a:t> </a:t>
            </a:r>
            <a:r>
              <a:rPr lang="en-GB" dirty="0" err="1"/>
              <a:t>Noether</a:t>
            </a:r>
            <a:r>
              <a:rPr lang="en-GB" dirty="0"/>
              <a:t> Fridge 15-02-2023</a:t>
            </a:r>
          </a:p>
        </p:txBody>
      </p:sp>
      <p:sp>
        <p:nvSpPr>
          <p:cNvPr id="4" name="Rectangle 3"/>
          <p:cNvSpPr/>
          <p:nvPr/>
        </p:nvSpPr>
        <p:spPr>
          <a:xfrm>
            <a:off x="2822171" y="2817424"/>
            <a:ext cx="636477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from </a:t>
            </a:r>
            <a:r>
              <a:rPr lang="en-GB" dirty="0" err="1"/>
              <a:t>core_tools.data.SQL.connect</a:t>
            </a:r>
            <a:r>
              <a:rPr lang="en-GB" dirty="0"/>
              <a:t> import </a:t>
            </a:r>
            <a:r>
              <a:rPr lang="en-GB" dirty="0" err="1"/>
              <a:t>set_up_local_storage</a:t>
            </a:r>
            <a:endParaRPr lang="en-GB" dirty="0"/>
          </a:p>
          <a:p>
            <a:r>
              <a:rPr lang="en-GB" dirty="0"/>
              <a:t>project = '2x2d2s_v2'</a:t>
            </a:r>
          </a:p>
          <a:p>
            <a:r>
              <a:rPr lang="en-GB" dirty="0"/>
              <a:t>setup   = '</a:t>
            </a:r>
            <a:r>
              <a:rPr lang="en-GB" dirty="0" err="1"/>
              <a:t>noether_fridge</a:t>
            </a:r>
            <a:r>
              <a:rPr lang="en-GB" dirty="0"/>
              <a:t>'</a:t>
            </a:r>
          </a:p>
          <a:p>
            <a:r>
              <a:rPr lang="en-GB" dirty="0"/>
              <a:t>sample  = 'SQ22-79-5-2-2'</a:t>
            </a:r>
          </a:p>
          <a:p>
            <a:r>
              <a:rPr lang="en-GB" dirty="0" err="1"/>
              <a:t>set_up_local_storage</a:t>
            </a:r>
            <a:r>
              <a:rPr lang="en-GB" dirty="0"/>
              <a:t>('</a:t>
            </a:r>
            <a:r>
              <a:rPr lang="en-GB" dirty="0" err="1"/>
              <a:t>chien</a:t>
            </a:r>
            <a:r>
              <a:rPr lang="en-GB" dirty="0"/>
              <a:t>', '</a:t>
            </a:r>
            <a:r>
              <a:rPr lang="en-GB" dirty="0" err="1"/>
              <a:t>chien</a:t>
            </a:r>
            <a:r>
              <a:rPr lang="en-GB" dirty="0"/>
              <a:t>', '</a:t>
            </a:r>
            <a:r>
              <a:rPr lang="en-GB" dirty="0" err="1"/>
              <a:t>veldhorst_data</a:t>
            </a:r>
            <a:r>
              <a:rPr lang="en-GB" dirty="0"/>
              <a:t>', project, setup, sample)</a:t>
            </a:r>
          </a:p>
        </p:txBody>
      </p:sp>
    </p:spTree>
    <p:extLst>
      <p:ext uri="{BB962C8B-B14F-4D97-AF65-F5344CB8AC3E}">
        <p14:creationId xmlns:p14="http://schemas.microsoft.com/office/powerpoint/2010/main" val="1036831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AF43C8C-570B-6855-EBF3-43138B5695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829" y="1306820"/>
            <a:ext cx="5262066" cy="38484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6F50904-B0B8-23D1-9B0F-1691185FF6E8}"/>
              </a:ext>
            </a:extLst>
          </p:cNvPr>
          <p:cNvSpPr txBox="1"/>
          <p:nvPr/>
        </p:nvSpPr>
        <p:spPr>
          <a:xfrm>
            <a:off x="1193015" y="5551180"/>
            <a:ext cx="41240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slope =  1.6583901442856224e-06 A/V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D4D7FA0-BA4F-2FA9-9388-54CFF48AB3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8107" y="1266756"/>
            <a:ext cx="5155377" cy="374174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0610E44-6107-DA2D-C634-B9F2401FE45D}"/>
              </a:ext>
            </a:extLst>
          </p:cNvPr>
          <p:cNvSpPr txBox="1"/>
          <p:nvPr/>
        </p:nvSpPr>
        <p:spPr>
          <a:xfrm>
            <a:off x="7847815" y="5551180"/>
            <a:ext cx="29387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0.16105580010553336</a:t>
            </a:r>
          </a:p>
        </p:txBody>
      </p:sp>
    </p:spTree>
    <p:extLst>
      <p:ext uri="{BB962C8B-B14F-4D97-AF65-F5344CB8AC3E}">
        <p14:creationId xmlns:p14="http://schemas.microsoft.com/office/powerpoint/2010/main" val="28471557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8806" y="4068472"/>
            <a:ext cx="3743194" cy="258961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2875" y="0"/>
            <a:ext cx="10515600" cy="847725"/>
          </a:xfrm>
        </p:spPr>
        <p:txBody>
          <a:bodyPr>
            <a:noAutofit/>
          </a:bodyPr>
          <a:lstStyle/>
          <a:p>
            <a:r>
              <a:rPr lang="en-GB" sz="2800" dirty="0"/>
              <a:t>Peak 3 , Current targeted = 550 </a:t>
            </a:r>
            <a:r>
              <a:rPr lang="en-GB" sz="2800" dirty="0" err="1"/>
              <a:t>pA</a:t>
            </a:r>
            <a:r>
              <a:rPr lang="en-GB" sz="2800" dirty="0"/>
              <a:t>, Voltage valley = 1180 mV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7027894"/>
              </p:ext>
            </p:extLst>
          </p:nvPr>
        </p:nvGraphicFramePr>
        <p:xfrm>
          <a:off x="76198" y="1034415"/>
          <a:ext cx="12115802" cy="2657475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016691">
                  <a:extLst>
                    <a:ext uri="{9D8B030D-6E8A-4147-A177-3AD203B41FA5}">
                      <a16:colId xmlns:a16="http://schemas.microsoft.com/office/drawing/2014/main" val="89365514"/>
                    </a:ext>
                  </a:extLst>
                </a:gridCol>
                <a:gridCol w="2746942">
                  <a:extLst>
                    <a:ext uri="{9D8B030D-6E8A-4147-A177-3AD203B41FA5}">
                      <a16:colId xmlns:a16="http://schemas.microsoft.com/office/drawing/2014/main" val="2197842463"/>
                    </a:ext>
                  </a:extLst>
                </a:gridCol>
                <a:gridCol w="987945">
                  <a:extLst>
                    <a:ext uri="{9D8B030D-6E8A-4147-A177-3AD203B41FA5}">
                      <a16:colId xmlns:a16="http://schemas.microsoft.com/office/drawing/2014/main" val="3251685623"/>
                    </a:ext>
                  </a:extLst>
                </a:gridCol>
                <a:gridCol w="1697414">
                  <a:extLst>
                    <a:ext uri="{9D8B030D-6E8A-4147-A177-3AD203B41FA5}">
                      <a16:colId xmlns:a16="http://schemas.microsoft.com/office/drawing/2014/main" val="2079983391"/>
                    </a:ext>
                  </a:extLst>
                </a:gridCol>
                <a:gridCol w="2921839">
                  <a:extLst>
                    <a:ext uri="{9D8B030D-6E8A-4147-A177-3AD203B41FA5}">
                      <a16:colId xmlns:a16="http://schemas.microsoft.com/office/drawing/2014/main" val="3597878201"/>
                    </a:ext>
                  </a:extLst>
                </a:gridCol>
                <a:gridCol w="1187636">
                  <a:extLst>
                    <a:ext uri="{9D8B030D-6E8A-4147-A177-3AD203B41FA5}">
                      <a16:colId xmlns:a16="http://schemas.microsoft.com/office/drawing/2014/main" val="2502179791"/>
                    </a:ext>
                  </a:extLst>
                </a:gridCol>
                <a:gridCol w="1557335">
                  <a:extLst>
                    <a:ext uri="{9D8B030D-6E8A-4147-A177-3AD203B41FA5}">
                      <a16:colId xmlns:a16="http://schemas.microsoft.com/office/drawing/2014/main" val="1764695324"/>
                    </a:ext>
                  </a:extLst>
                </a:gridCol>
              </a:tblGrid>
              <a:tr h="104543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Iteration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Charge</a:t>
                      </a:r>
                      <a:r>
                        <a:rPr lang="en-GB" baseline="0" dirty="0"/>
                        <a:t> noise Valley</a:t>
                      </a:r>
                    </a:p>
                    <a:p>
                      <a:pPr algn="ctr"/>
                      <a:r>
                        <a:rPr lang="en-GB" baseline="0" dirty="0" err="1"/>
                        <a:t>uuid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/>
                        <a:t>Approx</a:t>
                      </a:r>
                      <a:r>
                        <a:rPr lang="en-GB" dirty="0"/>
                        <a:t> </a:t>
                      </a:r>
                    </a:p>
                    <a:p>
                      <a:pPr algn="ctr"/>
                      <a:r>
                        <a:rPr lang="en-GB" dirty="0"/>
                        <a:t>Current (</a:t>
                      </a:r>
                      <a:r>
                        <a:rPr lang="en-GB" dirty="0" err="1"/>
                        <a:t>pA</a:t>
                      </a:r>
                      <a:r>
                        <a:rPr lang="en-GB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Comment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Charge</a:t>
                      </a:r>
                      <a:r>
                        <a:rPr lang="en-GB" baseline="0"/>
                        <a:t> noise Slope</a:t>
                      </a:r>
                    </a:p>
                    <a:p>
                      <a:pPr algn="ctr"/>
                      <a:r>
                        <a:rPr lang="en-GB" baseline="0"/>
                        <a:t>uuid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/>
                        <a:t>Approx</a:t>
                      </a:r>
                      <a:r>
                        <a:rPr lang="en-GB" dirty="0"/>
                        <a:t> Current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(</a:t>
                      </a:r>
                      <a:r>
                        <a:rPr lang="en-GB" dirty="0" err="1"/>
                        <a:t>pA</a:t>
                      </a:r>
                      <a:r>
                        <a:rPr lang="en-GB" dirty="0"/>
                        <a:t>)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8297162"/>
                  </a:ext>
                </a:extLst>
              </a:tr>
              <a:tr h="462915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16764_93629_225255110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FF0000"/>
                          </a:solidFill>
                        </a:rPr>
                        <a:t>Too 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16764_94364_446255110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500-600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accent2"/>
                          </a:solidFill>
                        </a:rPr>
                        <a:t>Shaky</a:t>
                      </a:r>
                      <a:r>
                        <a:rPr lang="en-GB" b="1" baseline="0" dirty="0">
                          <a:solidFill>
                            <a:schemeClr val="accent2"/>
                          </a:solidFill>
                        </a:rPr>
                        <a:t> !</a:t>
                      </a:r>
                      <a:endParaRPr lang="en-GB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6887339"/>
                  </a:ext>
                </a:extLst>
              </a:tr>
              <a:tr h="32167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16764_94977_369255110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accent1"/>
                          </a:solidFill>
                        </a:rPr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16764_96257_195255110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accent2"/>
                          </a:solidFill>
                        </a:rPr>
                        <a:t>Shaky</a:t>
                      </a:r>
                      <a:r>
                        <a:rPr lang="en-GB" b="1" baseline="0" dirty="0">
                          <a:solidFill>
                            <a:schemeClr val="accent2"/>
                          </a:solidFill>
                        </a:rPr>
                        <a:t> !</a:t>
                      </a:r>
                      <a:endParaRPr lang="en-GB" b="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260906"/>
                  </a:ext>
                </a:extLst>
              </a:tr>
              <a:tr h="32167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16764_96870_099255110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accent1"/>
                          </a:solidFill>
                        </a:rPr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16764_97697_651255110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rgbClr val="FF0000"/>
                          </a:solidFill>
                        </a:rPr>
                        <a:t>Shaky</a:t>
                      </a:r>
                      <a:r>
                        <a:rPr lang="en-GB" b="1" baseline="0" dirty="0">
                          <a:solidFill>
                            <a:srgbClr val="FF0000"/>
                          </a:solidFill>
                        </a:rPr>
                        <a:t>  and high</a:t>
                      </a:r>
                      <a:endParaRPr lang="en-GB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7870929"/>
                  </a:ext>
                </a:extLst>
              </a:tr>
            </a:tbl>
          </a:graphicData>
        </a:graphic>
      </p:graphicFrame>
      <p:cxnSp>
        <p:nvCxnSpPr>
          <p:cNvPr id="13" name="Straight Arrow Connector 12"/>
          <p:cNvCxnSpPr/>
          <p:nvPr/>
        </p:nvCxnSpPr>
        <p:spPr>
          <a:xfrm>
            <a:off x="10540539" y="4955460"/>
            <a:ext cx="527756" cy="4318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077499" y="92223"/>
            <a:ext cx="2926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Start: 15/02/23 at 21h40</a:t>
            </a:r>
          </a:p>
          <a:p>
            <a:r>
              <a:rPr lang="en-GB" dirty="0"/>
              <a:t>End: 15/02/23 at 22h58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V="1">
            <a:off x="801656" y="3704270"/>
            <a:ext cx="2697111" cy="339577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27256" y="3555769"/>
            <a:ext cx="2638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effectLst/>
              </a:rPr>
              <a:t>16764_98331_236255110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9000971" y="3735586"/>
            <a:ext cx="2638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effectLst/>
              </a:rPr>
              <a:t>16764_98308_499255110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25931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BE15974-E799-34F3-24E5-F4FEF871F5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731" y="727143"/>
            <a:ext cx="5147756" cy="38446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58C11CC-DA64-4F70-4479-EFE3E376D2C0}"/>
              </a:ext>
            </a:extLst>
          </p:cNvPr>
          <p:cNvSpPr txBox="1"/>
          <p:nvPr/>
        </p:nvSpPr>
        <p:spPr>
          <a:xfrm>
            <a:off x="1218415" y="5126290"/>
            <a:ext cx="39208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slope =  1.545971087738993e-06 A/V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4E1DB4-4308-D0B9-6639-8C2A17F36F6D}"/>
              </a:ext>
            </a:extLst>
          </p:cNvPr>
          <p:cNvSpPr txBox="1"/>
          <p:nvPr/>
        </p:nvSpPr>
        <p:spPr>
          <a:xfrm>
            <a:off x="8144933" y="5126290"/>
            <a:ext cx="31157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0.14882224965478538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989E147-8E51-BFAB-A18C-42D0382245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803349"/>
            <a:ext cx="5098222" cy="3768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8779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1404" y="4117423"/>
            <a:ext cx="3620596" cy="2539674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2875" y="0"/>
            <a:ext cx="10515600" cy="847725"/>
          </a:xfrm>
        </p:spPr>
        <p:txBody>
          <a:bodyPr>
            <a:noAutofit/>
          </a:bodyPr>
          <a:lstStyle/>
          <a:p>
            <a:r>
              <a:rPr lang="en-GB" sz="2800" dirty="0"/>
              <a:t>Peak 4 , Current targeted = 550 </a:t>
            </a:r>
            <a:r>
              <a:rPr lang="en-GB" sz="2800" dirty="0" err="1"/>
              <a:t>pA</a:t>
            </a:r>
            <a:r>
              <a:rPr lang="en-GB" sz="2800" dirty="0"/>
              <a:t>, Voltage valley = 1189 mV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509301"/>
              </p:ext>
            </p:extLst>
          </p:nvPr>
        </p:nvGraphicFramePr>
        <p:xfrm>
          <a:off x="76198" y="1034415"/>
          <a:ext cx="12115802" cy="2657475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016691">
                  <a:extLst>
                    <a:ext uri="{9D8B030D-6E8A-4147-A177-3AD203B41FA5}">
                      <a16:colId xmlns:a16="http://schemas.microsoft.com/office/drawing/2014/main" val="89365514"/>
                    </a:ext>
                  </a:extLst>
                </a:gridCol>
                <a:gridCol w="2746942">
                  <a:extLst>
                    <a:ext uri="{9D8B030D-6E8A-4147-A177-3AD203B41FA5}">
                      <a16:colId xmlns:a16="http://schemas.microsoft.com/office/drawing/2014/main" val="2197842463"/>
                    </a:ext>
                  </a:extLst>
                </a:gridCol>
                <a:gridCol w="987945">
                  <a:extLst>
                    <a:ext uri="{9D8B030D-6E8A-4147-A177-3AD203B41FA5}">
                      <a16:colId xmlns:a16="http://schemas.microsoft.com/office/drawing/2014/main" val="3251685623"/>
                    </a:ext>
                  </a:extLst>
                </a:gridCol>
                <a:gridCol w="1697414">
                  <a:extLst>
                    <a:ext uri="{9D8B030D-6E8A-4147-A177-3AD203B41FA5}">
                      <a16:colId xmlns:a16="http://schemas.microsoft.com/office/drawing/2014/main" val="2079983391"/>
                    </a:ext>
                  </a:extLst>
                </a:gridCol>
                <a:gridCol w="2921839">
                  <a:extLst>
                    <a:ext uri="{9D8B030D-6E8A-4147-A177-3AD203B41FA5}">
                      <a16:colId xmlns:a16="http://schemas.microsoft.com/office/drawing/2014/main" val="3597878201"/>
                    </a:ext>
                  </a:extLst>
                </a:gridCol>
                <a:gridCol w="1187636">
                  <a:extLst>
                    <a:ext uri="{9D8B030D-6E8A-4147-A177-3AD203B41FA5}">
                      <a16:colId xmlns:a16="http://schemas.microsoft.com/office/drawing/2014/main" val="2502179791"/>
                    </a:ext>
                  </a:extLst>
                </a:gridCol>
                <a:gridCol w="1557335">
                  <a:extLst>
                    <a:ext uri="{9D8B030D-6E8A-4147-A177-3AD203B41FA5}">
                      <a16:colId xmlns:a16="http://schemas.microsoft.com/office/drawing/2014/main" val="1764695324"/>
                    </a:ext>
                  </a:extLst>
                </a:gridCol>
              </a:tblGrid>
              <a:tr h="104543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Iteration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Charge</a:t>
                      </a:r>
                      <a:r>
                        <a:rPr lang="en-GB" baseline="0" dirty="0"/>
                        <a:t> noise Valley</a:t>
                      </a:r>
                    </a:p>
                    <a:p>
                      <a:pPr algn="ctr"/>
                      <a:r>
                        <a:rPr lang="en-GB" baseline="0" dirty="0" err="1"/>
                        <a:t>uuid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/>
                        <a:t>Approx</a:t>
                      </a:r>
                      <a:r>
                        <a:rPr lang="en-GB" dirty="0"/>
                        <a:t> </a:t>
                      </a:r>
                    </a:p>
                    <a:p>
                      <a:pPr algn="ctr"/>
                      <a:r>
                        <a:rPr lang="en-GB" dirty="0"/>
                        <a:t>Current (</a:t>
                      </a:r>
                      <a:r>
                        <a:rPr lang="en-GB" dirty="0" err="1"/>
                        <a:t>pA</a:t>
                      </a:r>
                      <a:r>
                        <a:rPr lang="en-GB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Comment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Charge</a:t>
                      </a:r>
                      <a:r>
                        <a:rPr lang="en-GB" baseline="0"/>
                        <a:t> noise Slope</a:t>
                      </a:r>
                    </a:p>
                    <a:p>
                      <a:pPr algn="ctr"/>
                      <a:r>
                        <a:rPr lang="en-GB" baseline="0"/>
                        <a:t>uuid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/>
                        <a:t>Approx</a:t>
                      </a:r>
                      <a:r>
                        <a:rPr lang="en-GB" dirty="0"/>
                        <a:t> Current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(</a:t>
                      </a:r>
                      <a:r>
                        <a:rPr lang="en-GB" dirty="0" err="1"/>
                        <a:t>pA</a:t>
                      </a:r>
                      <a:r>
                        <a:rPr lang="en-GB" dirty="0"/>
                        <a:t>)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8297162"/>
                  </a:ext>
                </a:extLst>
              </a:tr>
              <a:tr h="462915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16764_98773_930255110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accent2"/>
                          </a:solidFill>
                        </a:rPr>
                        <a:t>OK</a:t>
                      </a:r>
                      <a:r>
                        <a:rPr lang="en-GB" baseline="0" dirty="0">
                          <a:solidFill>
                            <a:schemeClr val="accent2"/>
                          </a:solidFill>
                        </a:rPr>
                        <a:t> a bit high</a:t>
                      </a:r>
                      <a:endParaRPr lang="en-GB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16764_99465_540255110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accent2"/>
                          </a:solidFill>
                        </a:rPr>
                        <a:t>A bit high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6887339"/>
                  </a:ext>
                </a:extLst>
              </a:tr>
              <a:tr h="32167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16765_00078_459255110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accent1"/>
                          </a:solidFill>
                        </a:rPr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16765_01677_860255110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accent2"/>
                          </a:solidFill>
                        </a:rPr>
                        <a:t>A bit high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260906"/>
                  </a:ext>
                </a:extLst>
              </a:tr>
              <a:tr h="32167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16765_01681_047255110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accent1"/>
                          </a:solidFill>
                        </a:rPr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16765_02414_680255110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accent2"/>
                          </a:solidFill>
                        </a:rPr>
                        <a:t>A bit high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7870929"/>
                  </a:ext>
                </a:extLst>
              </a:tr>
            </a:tbl>
          </a:graphicData>
        </a:graphic>
      </p:graphicFrame>
      <p:cxnSp>
        <p:nvCxnSpPr>
          <p:cNvPr id="13" name="Straight Arrow Connector 12"/>
          <p:cNvCxnSpPr/>
          <p:nvPr/>
        </p:nvCxnSpPr>
        <p:spPr>
          <a:xfrm>
            <a:off x="10540539" y="4955460"/>
            <a:ext cx="527756" cy="4318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077499" y="92223"/>
            <a:ext cx="2926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Start: 16/02/23 at 23h06</a:t>
            </a:r>
          </a:p>
          <a:p>
            <a:r>
              <a:rPr lang="en-GB" dirty="0"/>
              <a:t>End: 16/02/23 at 22h58</a:t>
            </a:r>
          </a:p>
        </p:txBody>
      </p:sp>
      <p:sp>
        <p:nvSpPr>
          <p:cNvPr id="7" name="Rectangle 6"/>
          <p:cNvSpPr/>
          <p:nvPr/>
        </p:nvSpPr>
        <p:spPr>
          <a:xfrm>
            <a:off x="9221107" y="3748091"/>
            <a:ext cx="2638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effectLst/>
              </a:rPr>
              <a:t>16765_03025_715255110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V="1">
            <a:off x="600169" y="3737069"/>
            <a:ext cx="2796986" cy="344487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79230" y="3604260"/>
            <a:ext cx="2638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effectLst/>
              </a:rPr>
              <a:t>16765_03047_674255110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5280479" y="5171360"/>
            <a:ext cx="2381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Peak </a:t>
            </a:r>
            <a:r>
              <a:rPr lang="en-GB" b="1" dirty="0" err="1">
                <a:solidFill>
                  <a:srgbClr val="FF0000"/>
                </a:solidFill>
              </a:rPr>
              <a:t>shrinked</a:t>
            </a:r>
            <a:r>
              <a:rPr lang="en-GB" b="1" dirty="0">
                <a:solidFill>
                  <a:srgbClr val="FF0000"/>
                </a:solidFill>
              </a:rPr>
              <a:t> !</a:t>
            </a:r>
          </a:p>
        </p:txBody>
      </p:sp>
    </p:spTree>
    <p:extLst>
      <p:ext uri="{BB962C8B-B14F-4D97-AF65-F5344CB8AC3E}">
        <p14:creationId xmlns:p14="http://schemas.microsoft.com/office/powerpoint/2010/main" val="13378586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CFABEA9-9F5B-684E-9DF8-16579C993A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193" y="784225"/>
            <a:ext cx="5029636" cy="39398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0A6D92E-29A5-D540-EBE8-262D48388DB7}"/>
              </a:ext>
            </a:extLst>
          </p:cNvPr>
          <p:cNvSpPr txBox="1"/>
          <p:nvPr/>
        </p:nvSpPr>
        <p:spPr>
          <a:xfrm>
            <a:off x="1701015" y="5580840"/>
            <a:ext cx="39293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slope =  1.065148113211051e-06 A/V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52EA3F5-FBAD-8241-BDF7-5C5FD8F973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5173" y="902344"/>
            <a:ext cx="5090601" cy="370364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C35A151-9E8A-D9CE-C3E6-7AE6C588AB9B}"/>
              </a:ext>
            </a:extLst>
          </p:cNvPr>
          <p:cNvSpPr txBox="1"/>
          <p:nvPr/>
        </p:nvSpPr>
        <p:spPr>
          <a:xfrm>
            <a:off x="7847815" y="5580840"/>
            <a:ext cx="27496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0.13556151851127898</a:t>
            </a:r>
          </a:p>
        </p:txBody>
      </p:sp>
    </p:spTree>
    <p:extLst>
      <p:ext uri="{BB962C8B-B14F-4D97-AF65-F5344CB8AC3E}">
        <p14:creationId xmlns:p14="http://schemas.microsoft.com/office/powerpoint/2010/main" val="17512328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3541" y="4406383"/>
            <a:ext cx="3406239" cy="233676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2875" y="0"/>
            <a:ext cx="10515600" cy="847725"/>
          </a:xfrm>
        </p:spPr>
        <p:txBody>
          <a:bodyPr>
            <a:noAutofit/>
          </a:bodyPr>
          <a:lstStyle/>
          <a:p>
            <a:r>
              <a:rPr lang="en-GB" sz="2800" dirty="0"/>
              <a:t>Peak 5 , Current targeted = 650 </a:t>
            </a:r>
            <a:r>
              <a:rPr lang="en-GB" sz="2800" dirty="0" err="1"/>
              <a:t>pA</a:t>
            </a:r>
            <a:r>
              <a:rPr lang="en-GB" sz="2800" dirty="0"/>
              <a:t>, Voltage valley = 1198 mV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1935241"/>
              </p:ext>
            </p:extLst>
          </p:nvPr>
        </p:nvGraphicFramePr>
        <p:xfrm>
          <a:off x="76198" y="1034415"/>
          <a:ext cx="12115802" cy="310896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016691">
                  <a:extLst>
                    <a:ext uri="{9D8B030D-6E8A-4147-A177-3AD203B41FA5}">
                      <a16:colId xmlns:a16="http://schemas.microsoft.com/office/drawing/2014/main" val="89365514"/>
                    </a:ext>
                  </a:extLst>
                </a:gridCol>
                <a:gridCol w="2746942">
                  <a:extLst>
                    <a:ext uri="{9D8B030D-6E8A-4147-A177-3AD203B41FA5}">
                      <a16:colId xmlns:a16="http://schemas.microsoft.com/office/drawing/2014/main" val="2197842463"/>
                    </a:ext>
                  </a:extLst>
                </a:gridCol>
                <a:gridCol w="987945">
                  <a:extLst>
                    <a:ext uri="{9D8B030D-6E8A-4147-A177-3AD203B41FA5}">
                      <a16:colId xmlns:a16="http://schemas.microsoft.com/office/drawing/2014/main" val="3251685623"/>
                    </a:ext>
                  </a:extLst>
                </a:gridCol>
                <a:gridCol w="1697414">
                  <a:extLst>
                    <a:ext uri="{9D8B030D-6E8A-4147-A177-3AD203B41FA5}">
                      <a16:colId xmlns:a16="http://schemas.microsoft.com/office/drawing/2014/main" val="2079983391"/>
                    </a:ext>
                  </a:extLst>
                </a:gridCol>
                <a:gridCol w="2921839">
                  <a:extLst>
                    <a:ext uri="{9D8B030D-6E8A-4147-A177-3AD203B41FA5}">
                      <a16:colId xmlns:a16="http://schemas.microsoft.com/office/drawing/2014/main" val="3597878201"/>
                    </a:ext>
                  </a:extLst>
                </a:gridCol>
                <a:gridCol w="1187636">
                  <a:extLst>
                    <a:ext uri="{9D8B030D-6E8A-4147-A177-3AD203B41FA5}">
                      <a16:colId xmlns:a16="http://schemas.microsoft.com/office/drawing/2014/main" val="2502179791"/>
                    </a:ext>
                  </a:extLst>
                </a:gridCol>
                <a:gridCol w="1557335">
                  <a:extLst>
                    <a:ext uri="{9D8B030D-6E8A-4147-A177-3AD203B41FA5}">
                      <a16:colId xmlns:a16="http://schemas.microsoft.com/office/drawing/2014/main" val="1764695324"/>
                    </a:ext>
                  </a:extLst>
                </a:gridCol>
              </a:tblGrid>
              <a:tr h="104543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Iteration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Charge</a:t>
                      </a:r>
                      <a:r>
                        <a:rPr lang="en-GB" baseline="0" dirty="0"/>
                        <a:t> noise Valley</a:t>
                      </a:r>
                    </a:p>
                    <a:p>
                      <a:pPr algn="ctr"/>
                      <a:r>
                        <a:rPr lang="en-GB" baseline="0" dirty="0" err="1"/>
                        <a:t>uuid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/>
                        <a:t>Approx</a:t>
                      </a:r>
                      <a:r>
                        <a:rPr lang="en-GB" dirty="0"/>
                        <a:t> </a:t>
                      </a:r>
                    </a:p>
                    <a:p>
                      <a:pPr algn="ctr"/>
                      <a:r>
                        <a:rPr lang="en-GB" dirty="0"/>
                        <a:t>Current (</a:t>
                      </a:r>
                      <a:r>
                        <a:rPr lang="en-GB" dirty="0" err="1"/>
                        <a:t>pA</a:t>
                      </a:r>
                      <a:r>
                        <a:rPr lang="en-GB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Comment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Charge</a:t>
                      </a:r>
                      <a:r>
                        <a:rPr lang="en-GB" baseline="0"/>
                        <a:t> noise Slope</a:t>
                      </a:r>
                    </a:p>
                    <a:p>
                      <a:pPr algn="ctr"/>
                      <a:r>
                        <a:rPr lang="en-GB" baseline="0"/>
                        <a:t>uuid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/>
                        <a:t>Approx</a:t>
                      </a:r>
                      <a:r>
                        <a:rPr lang="en-GB" dirty="0"/>
                        <a:t> Current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(</a:t>
                      </a:r>
                      <a:r>
                        <a:rPr lang="en-GB" dirty="0" err="1"/>
                        <a:t>pA</a:t>
                      </a:r>
                      <a:r>
                        <a:rPr lang="en-GB" dirty="0"/>
                        <a:t>)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8297162"/>
                  </a:ext>
                </a:extLst>
              </a:tr>
              <a:tr h="462915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16765_03474_990255110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accent1"/>
                          </a:solidFill>
                        </a:rPr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16765_04511_225255110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accent2"/>
                          </a:solidFill>
                        </a:rPr>
                        <a:t>High but  maybe</a:t>
                      </a:r>
                      <a:r>
                        <a:rPr lang="en-GB" b="1" baseline="0" dirty="0">
                          <a:solidFill>
                            <a:schemeClr val="accent2"/>
                          </a:solidFill>
                        </a:rPr>
                        <a:t> </a:t>
                      </a:r>
                      <a:r>
                        <a:rPr lang="en-GB" b="1" dirty="0">
                          <a:solidFill>
                            <a:schemeClr val="accent2"/>
                          </a:solidFill>
                        </a:rPr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6887339"/>
                  </a:ext>
                </a:extLst>
              </a:tr>
              <a:tr h="32167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16765_05123_995255110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accent1"/>
                          </a:solidFill>
                        </a:rPr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16765_05874_130255110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650-280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rgbClr val="FF0000"/>
                          </a:solidFill>
                        </a:rPr>
                        <a:t>Jump</a:t>
                      </a:r>
                      <a:r>
                        <a:rPr lang="en-GB" b="1" baseline="0" dirty="0">
                          <a:solidFill>
                            <a:srgbClr val="FF0000"/>
                          </a:solidFill>
                        </a:rPr>
                        <a:t> maybe 1</a:t>
                      </a:r>
                      <a:r>
                        <a:rPr lang="en-GB" b="1" baseline="30000" dirty="0">
                          <a:solidFill>
                            <a:srgbClr val="FF0000"/>
                          </a:solidFill>
                        </a:rPr>
                        <a:t>st</a:t>
                      </a:r>
                      <a:r>
                        <a:rPr lang="en-GB" b="1" baseline="0" dirty="0">
                          <a:solidFill>
                            <a:srgbClr val="FF0000"/>
                          </a:solidFill>
                        </a:rPr>
                        <a:t> part usable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260906"/>
                  </a:ext>
                </a:extLst>
              </a:tr>
              <a:tr h="32167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16765_06486_959255110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accent1"/>
                          </a:solidFill>
                        </a:rPr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16765_07608_542255110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accent2"/>
                          </a:solidFill>
                        </a:rPr>
                        <a:t>High but  maybe</a:t>
                      </a:r>
                      <a:r>
                        <a:rPr lang="en-GB" b="1" baseline="0" dirty="0">
                          <a:solidFill>
                            <a:schemeClr val="accent2"/>
                          </a:solidFill>
                        </a:rPr>
                        <a:t> </a:t>
                      </a:r>
                      <a:r>
                        <a:rPr lang="en-GB" b="1" dirty="0">
                          <a:solidFill>
                            <a:schemeClr val="accent2"/>
                          </a:solidFill>
                        </a:rPr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7870929"/>
                  </a:ext>
                </a:extLst>
              </a:tr>
            </a:tbl>
          </a:graphicData>
        </a:graphic>
      </p:graphicFrame>
      <p:cxnSp>
        <p:nvCxnSpPr>
          <p:cNvPr id="13" name="Straight Arrow Connector 12"/>
          <p:cNvCxnSpPr/>
          <p:nvPr/>
        </p:nvCxnSpPr>
        <p:spPr>
          <a:xfrm>
            <a:off x="10276661" y="4591049"/>
            <a:ext cx="527756" cy="4318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077499" y="92223"/>
            <a:ext cx="2926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Start: 16/02/23 at 00h24</a:t>
            </a:r>
          </a:p>
          <a:p>
            <a:r>
              <a:rPr lang="en-GB" dirty="0"/>
              <a:t>End: 16/02/23 at 01h41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 flipH="1">
            <a:off x="588004" y="4003045"/>
            <a:ext cx="1847135" cy="302314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42875" y="4221717"/>
            <a:ext cx="2638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effectLst/>
              </a:rPr>
              <a:t>16765_03047_674255110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389120" y="4328160"/>
            <a:ext cx="3192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Jump to the next peak !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74" y="5068942"/>
            <a:ext cx="2381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Peak </a:t>
            </a:r>
            <a:r>
              <a:rPr lang="en-GB" b="1" dirty="0" err="1">
                <a:solidFill>
                  <a:srgbClr val="FF0000"/>
                </a:solidFill>
              </a:rPr>
              <a:t>shrinked</a:t>
            </a:r>
            <a:r>
              <a:rPr lang="en-GB" b="1" dirty="0">
                <a:solidFill>
                  <a:srgbClr val="FF0000"/>
                </a:solidFill>
              </a:rPr>
              <a:t> !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88924" y="541585"/>
            <a:ext cx="3192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In practise 1204 mV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82CE65-5D05-DD44-5336-DAA36A43B75C}"/>
              </a:ext>
            </a:extLst>
          </p:cNvPr>
          <p:cNvSpPr txBox="1"/>
          <p:nvPr/>
        </p:nvSpPr>
        <p:spPr>
          <a:xfrm rot="1777798">
            <a:off x="2993947" y="3123465"/>
            <a:ext cx="634821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>
                <a:solidFill>
                  <a:srgbClr val="FF0000"/>
                </a:solidFill>
              </a:rPr>
              <a:t>Not using it </a:t>
            </a:r>
          </a:p>
        </p:txBody>
      </p:sp>
    </p:spTree>
    <p:extLst>
      <p:ext uri="{BB962C8B-B14F-4D97-AF65-F5344CB8AC3E}">
        <p14:creationId xmlns:p14="http://schemas.microsoft.com/office/powerpoint/2010/main" val="39976812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9832" y="4210894"/>
            <a:ext cx="3832168" cy="264710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2875" y="0"/>
            <a:ext cx="10515600" cy="847725"/>
          </a:xfrm>
        </p:spPr>
        <p:txBody>
          <a:bodyPr>
            <a:noAutofit/>
          </a:bodyPr>
          <a:lstStyle/>
          <a:p>
            <a:r>
              <a:rPr lang="en-GB" sz="2800" dirty="0"/>
              <a:t>Peak 6, Current targeted = 650 </a:t>
            </a:r>
            <a:r>
              <a:rPr lang="en-GB" sz="2800" dirty="0" err="1"/>
              <a:t>pA</a:t>
            </a:r>
            <a:r>
              <a:rPr lang="en-GB" sz="2800" dirty="0"/>
              <a:t>, Voltage valley = 1206 mV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836653"/>
              </p:ext>
            </p:extLst>
          </p:nvPr>
        </p:nvGraphicFramePr>
        <p:xfrm>
          <a:off x="76198" y="1034415"/>
          <a:ext cx="12115802" cy="283464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016691">
                  <a:extLst>
                    <a:ext uri="{9D8B030D-6E8A-4147-A177-3AD203B41FA5}">
                      <a16:colId xmlns:a16="http://schemas.microsoft.com/office/drawing/2014/main" val="89365514"/>
                    </a:ext>
                  </a:extLst>
                </a:gridCol>
                <a:gridCol w="2746942">
                  <a:extLst>
                    <a:ext uri="{9D8B030D-6E8A-4147-A177-3AD203B41FA5}">
                      <a16:colId xmlns:a16="http://schemas.microsoft.com/office/drawing/2014/main" val="2197842463"/>
                    </a:ext>
                  </a:extLst>
                </a:gridCol>
                <a:gridCol w="987945">
                  <a:extLst>
                    <a:ext uri="{9D8B030D-6E8A-4147-A177-3AD203B41FA5}">
                      <a16:colId xmlns:a16="http://schemas.microsoft.com/office/drawing/2014/main" val="3251685623"/>
                    </a:ext>
                  </a:extLst>
                </a:gridCol>
                <a:gridCol w="1697414">
                  <a:extLst>
                    <a:ext uri="{9D8B030D-6E8A-4147-A177-3AD203B41FA5}">
                      <a16:colId xmlns:a16="http://schemas.microsoft.com/office/drawing/2014/main" val="2079983391"/>
                    </a:ext>
                  </a:extLst>
                </a:gridCol>
                <a:gridCol w="2921839">
                  <a:extLst>
                    <a:ext uri="{9D8B030D-6E8A-4147-A177-3AD203B41FA5}">
                      <a16:colId xmlns:a16="http://schemas.microsoft.com/office/drawing/2014/main" val="3597878201"/>
                    </a:ext>
                  </a:extLst>
                </a:gridCol>
                <a:gridCol w="1187636">
                  <a:extLst>
                    <a:ext uri="{9D8B030D-6E8A-4147-A177-3AD203B41FA5}">
                      <a16:colId xmlns:a16="http://schemas.microsoft.com/office/drawing/2014/main" val="2502179791"/>
                    </a:ext>
                  </a:extLst>
                </a:gridCol>
                <a:gridCol w="1557335">
                  <a:extLst>
                    <a:ext uri="{9D8B030D-6E8A-4147-A177-3AD203B41FA5}">
                      <a16:colId xmlns:a16="http://schemas.microsoft.com/office/drawing/2014/main" val="1764695324"/>
                    </a:ext>
                  </a:extLst>
                </a:gridCol>
              </a:tblGrid>
              <a:tr h="104543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Iteration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Charge</a:t>
                      </a:r>
                      <a:r>
                        <a:rPr lang="en-GB" baseline="0" dirty="0"/>
                        <a:t> noise Valley</a:t>
                      </a:r>
                    </a:p>
                    <a:p>
                      <a:pPr algn="ctr"/>
                      <a:r>
                        <a:rPr lang="en-GB" baseline="0" dirty="0" err="1"/>
                        <a:t>uuid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/>
                        <a:t>Approx</a:t>
                      </a:r>
                      <a:r>
                        <a:rPr lang="en-GB" dirty="0"/>
                        <a:t> </a:t>
                      </a:r>
                    </a:p>
                    <a:p>
                      <a:pPr algn="ctr"/>
                      <a:r>
                        <a:rPr lang="en-GB" dirty="0"/>
                        <a:t>Current (</a:t>
                      </a:r>
                      <a:r>
                        <a:rPr lang="en-GB" dirty="0" err="1"/>
                        <a:t>pA</a:t>
                      </a:r>
                      <a:r>
                        <a:rPr lang="en-GB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Comment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Charge</a:t>
                      </a:r>
                      <a:r>
                        <a:rPr lang="en-GB" baseline="0"/>
                        <a:t> noise Slope</a:t>
                      </a:r>
                    </a:p>
                    <a:p>
                      <a:pPr algn="ctr"/>
                      <a:r>
                        <a:rPr lang="en-GB" baseline="0"/>
                        <a:t>uuid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/>
                        <a:t>Approx</a:t>
                      </a:r>
                      <a:r>
                        <a:rPr lang="en-GB" dirty="0"/>
                        <a:t> Current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(</a:t>
                      </a:r>
                      <a:r>
                        <a:rPr lang="en-GB" dirty="0" err="1"/>
                        <a:t>pA</a:t>
                      </a:r>
                      <a:r>
                        <a:rPr lang="en-GB" dirty="0"/>
                        <a:t>)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8297162"/>
                  </a:ext>
                </a:extLst>
              </a:tr>
              <a:tr h="462915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16765_08664_436255110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accent1"/>
                          </a:solidFill>
                        </a:rPr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16765_09606_644255110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>
                          <a:solidFill>
                            <a:schemeClr val="accent1"/>
                          </a:solidFill>
                        </a:rPr>
                        <a:t>OK maybe a bit high</a:t>
                      </a:r>
                      <a:endParaRPr lang="en-GB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6887339"/>
                  </a:ext>
                </a:extLst>
              </a:tr>
              <a:tr h="32167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16765_10219_561255110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16765_17791_213255110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accent1"/>
                          </a:solidFill>
                        </a:rPr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260906"/>
                  </a:ext>
                </a:extLst>
              </a:tr>
              <a:tr h="32167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16765_18404_048255110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16765_19459_293255110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750-400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accent2"/>
                          </a:solidFill>
                        </a:rPr>
                        <a:t>Jump ,</a:t>
                      </a:r>
                      <a:r>
                        <a:rPr lang="en-GB" b="1" baseline="0" dirty="0">
                          <a:solidFill>
                            <a:schemeClr val="accent2"/>
                          </a:solidFill>
                        </a:rPr>
                        <a:t> 1</a:t>
                      </a:r>
                      <a:r>
                        <a:rPr lang="en-GB" b="1" baseline="30000" dirty="0">
                          <a:solidFill>
                            <a:schemeClr val="accent2"/>
                          </a:solidFill>
                        </a:rPr>
                        <a:t>st</a:t>
                      </a:r>
                      <a:r>
                        <a:rPr lang="en-GB" b="1" baseline="0" dirty="0">
                          <a:solidFill>
                            <a:schemeClr val="accent2"/>
                          </a:solidFill>
                        </a:rPr>
                        <a:t> part usable</a:t>
                      </a:r>
                      <a:endParaRPr lang="en-GB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7870929"/>
                  </a:ext>
                </a:extLst>
              </a:tr>
            </a:tbl>
          </a:graphicData>
        </a:graphic>
      </p:graphicFrame>
      <p:cxnSp>
        <p:nvCxnSpPr>
          <p:cNvPr id="13" name="Straight Arrow Connector 12"/>
          <p:cNvCxnSpPr/>
          <p:nvPr/>
        </p:nvCxnSpPr>
        <p:spPr>
          <a:xfrm>
            <a:off x="10465082" y="4871803"/>
            <a:ext cx="527756" cy="4318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077499" y="92223"/>
            <a:ext cx="2926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Start: 16/02/23 at 00h24</a:t>
            </a:r>
          </a:p>
          <a:p>
            <a:r>
              <a:rPr lang="en-GB" dirty="0"/>
              <a:t>End: 16/02/23 at 01h41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48987" y="4059976"/>
            <a:ext cx="31927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Jump to the next peak  between measurement 1 &amp; 2</a:t>
            </a:r>
          </a:p>
          <a:p>
            <a:r>
              <a:rPr lang="en-GB" b="1" dirty="0">
                <a:solidFill>
                  <a:srgbClr val="FF0000"/>
                </a:solidFill>
              </a:rPr>
              <a:t>its seems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8698822" y="4871803"/>
            <a:ext cx="527756" cy="4318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601530" y="4471929"/>
            <a:ext cx="340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294671" y="4511707"/>
            <a:ext cx="775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2,3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V="1">
            <a:off x="809850" y="4441509"/>
            <a:ext cx="2459105" cy="191832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92693" y="3795584"/>
            <a:ext cx="2638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effectLst/>
              </a:rPr>
              <a:t>16765_20092_493255110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8942352" y="3855309"/>
            <a:ext cx="2638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effectLst/>
              </a:rPr>
              <a:t>16765_20070_072255110</a:t>
            </a:r>
            <a:endParaRPr lang="en-GB" dirty="0"/>
          </a:p>
        </p:txBody>
      </p:sp>
      <p:sp>
        <p:nvSpPr>
          <p:cNvPr id="20" name="Oval 19"/>
          <p:cNvSpPr/>
          <p:nvPr/>
        </p:nvSpPr>
        <p:spPr>
          <a:xfrm>
            <a:off x="9000800" y="17485"/>
            <a:ext cx="2758901" cy="72971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9406081" y="676443"/>
            <a:ext cx="33274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Very long = problem ?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5845377" y="3048000"/>
            <a:ext cx="92372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604077" y="2589464"/>
            <a:ext cx="1977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2h in between</a:t>
            </a:r>
          </a:p>
        </p:txBody>
      </p:sp>
    </p:spTree>
    <p:extLst>
      <p:ext uri="{BB962C8B-B14F-4D97-AF65-F5344CB8AC3E}">
        <p14:creationId xmlns:p14="http://schemas.microsoft.com/office/powerpoint/2010/main" val="9692442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682CB12-F76C-597B-2E2B-0EB989CD7A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17" y="471249"/>
            <a:ext cx="5284928" cy="391701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CD8C390-83A1-8CF1-0363-0817BF7D8C2A}"/>
              </a:ext>
            </a:extLst>
          </p:cNvPr>
          <p:cNvSpPr txBox="1"/>
          <p:nvPr/>
        </p:nvSpPr>
        <p:spPr>
          <a:xfrm>
            <a:off x="1413149" y="5041623"/>
            <a:ext cx="39716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slope =  2.425077149759443e-06 A/V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FF2E80D-CF2D-CCDD-135E-A69EE85111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7854" y="398432"/>
            <a:ext cx="5136325" cy="377984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1C1EA54-8949-38D0-1021-4660545074BA}"/>
              </a:ext>
            </a:extLst>
          </p:cNvPr>
          <p:cNvSpPr txBox="1"/>
          <p:nvPr/>
        </p:nvSpPr>
        <p:spPr>
          <a:xfrm>
            <a:off x="8093349" y="5041623"/>
            <a:ext cx="30487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0.1123643186986811</a:t>
            </a:r>
          </a:p>
        </p:txBody>
      </p:sp>
    </p:spTree>
    <p:extLst>
      <p:ext uri="{BB962C8B-B14F-4D97-AF65-F5344CB8AC3E}">
        <p14:creationId xmlns:p14="http://schemas.microsoft.com/office/powerpoint/2010/main" val="11902850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2875" y="0"/>
            <a:ext cx="10515600" cy="847725"/>
          </a:xfrm>
        </p:spPr>
        <p:txBody>
          <a:bodyPr>
            <a:noAutofit/>
          </a:bodyPr>
          <a:lstStyle/>
          <a:p>
            <a:r>
              <a:rPr lang="en-GB" sz="2800" dirty="0"/>
              <a:t>Peak 7, Current targeted = 650 </a:t>
            </a:r>
            <a:r>
              <a:rPr lang="en-GB" sz="2800" dirty="0" err="1"/>
              <a:t>pA</a:t>
            </a:r>
            <a:r>
              <a:rPr lang="en-GB" sz="2800" dirty="0"/>
              <a:t>, Voltage valley = 1215 mV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3499983"/>
              </p:ext>
            </p:extLst>
          </p:nvPr>
        </p:nvGraphicFramePr>
        <p:xfrm>
          <a:off x="76198" y="1034415"/>
          <a:ext cx="12115802" cy="2383155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016691">
                  <a:extLst>
                    <a:ext uri="{9D8B030D-6E8A-4147-A177-3AD203B41FA5}">
                      <a16:colId xmlns:a16="http://schemas.microsoft.com/office/drawing/2014/main" val="89365514"/>
                    </a:ext>
                  </a:extLst>
                </a:gridCol>
                <a:gridCol w="2746942">
                  <a:extLst>
                    <a:ext uri="{9D8B030D-6E8A-4147-A177-3AD203B41FA5}">
                      <a16:colId xmlns:a16="http://schemas.microsoft.com/office/drawing/2014/main" val="2197842463"/>
                    </a:ext>
                  </a:extLst>
                </a:gridCol>
                <a:gridCol w="987945">
                  <a:extLst>
                    <a:ext uri="{9D8B030D-6E8A-4147-A177-3AD203B41FA5}">
                      <a16:colId xmlns:a16="http://schemas.microsoft.com/office/drawing/2014/main" val="3251685623"/>
                    </a:ext>
                  </a:extLst>
                </a:gridCol>
                <a:gridCol w="1697414">
                  <a:extLst>
                    <a:ext uri="{9D8B030D-6E8A-4147-A177-3AD203B41FA5}">
                      <a16:colId xmlns:a16="http://schemas.microsoft.com/office/drawing/2014/main" val="2079983391"/>
                    </a:ext>
                  </a:extLst>
                </a:gridCol>
                <a:gridCol w="2921839">
                  <a:extLst>
                    <a:ext uri="{9D8B030D-6E8A-4147-A177-3AD203B41FA5}">
                      <a16:colId xmlns:a16="http://schemas.microsoft.com/office/drawing/2014/main" val="3597878201"/>
                    </a:ext>
                  </a:extLst>
                </a:gridCol>
                <a:gridCol w="1187636">
                  <a:extLst>
                    <a:ext uri="{9D8B030D-6E8A-4147-A177-3AD203B41FA5}">
                      <a16:colId xmlns:a16="http://schemas.microsoft.com/office/drawing/2014/main" val="2502179791"/>
                    </a:ext>
                  </a:extLst>
                </a:gridCol>
                <a:gridCol w="1557335">
                  <a:extLst>
                    <a:ext uri="{9D8B030D-6E8A-4147-A177-3AD203B41FA5}">
                      <a16:colId xmlns:a16="http://schemas.microsoft.com/office/drawing/2014/main" val="1764695324"/>
                    </a:ext>
                  </a:extLst>
                </a:gridCol>
              </a:tblGrid>
              <a:tr h="104543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Iteration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Charge</a:t>
                      </a:r>
                      <a:r>
                        <a:rPr lang="en-GB" baseline="0" dirty="0"/>
                        <a:t> noise Valley</a:t>
                      </a:r>
                    </a:p>
                    <a:p>
                      <a:pPr algn="ctr"/>
                      <a:r>
                        <a:rPr lang="en-GB" baseline="0" dirty="0" err="1"/>
                        <a:t>uuid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/>
                        <a:t>Approx</a:t>
                      </a:r>
                      <a:r>
                        <a:rPr lang="en-GB" dirty="0"/>
                        <a:t> </a:t>
                      </a:r>
                    </a:p>
                    <a:p>
                      <a:pPr algn="ctr"/>
                      <a:r>
                        <a:rPr lang="en-GB" dirty="0"/>
                        <a:t>Current (</a:t>
                      </a:r>
                      <a:r>
                        <a:rPr lang="en-GB" dirty="0" err="1"/>
                        <a:t>pA</a:t>
                      </a:r>
                      <a:r>
                        <a:rPr lang="en-GB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Comment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Charge</a:t>
                      </a:r>
                      <a:r>
                        <a:rPr lang="en-GB" baseline="0"/>
                        <a:t> noise Slope</a:t>
                      </a:r>
                    </a:p>
                    <a:p>
                      <a:pPr algn="ctr"/>
                      <a:r>
                        <a:rPr lang="en-GB" baseline="0"/>
                        <a:t>uuid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/>
                        <a:t>Approx</a:t>
                      </a:r>
                      <a:r>
                        <a:rPr lang="en-GB" dirty="0"/>
                        <a:t> Current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(</a:t>
                      </a:r>
                      <a:r>
                        <a:rPr lang="en-GB" dirty="0" err="1"/>
                        <a:t>pA</a:t>
                      </a:r>
                      <a:r>
                        <a:rPr lang="en-GB" dirty="0"/>
                        <a:t>)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8297162"/>
                  </a:ext>
                </a:extLst>
              </a:tr>
              <a:tr h="462915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16765_20525_815255110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rgbClr val="FF0000"/>
                          </a:solidFill>
                        </a:rPr>
                        <a:t>Too 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16765_21252_007255110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accent1"/>
                          </a:solidFill>
                        </a:rPr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6887339"/>
                  </a:ext>
                </a:extLst>
              </a:tr>
              <a:tr h="32167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16765_21864_882255110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accent1"/>
                          </a:solidFill>
                        </a:rPr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16765_22856_021255110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accent1"/>
                          </a:solidFill>
                        </a:rPr>
                        <a:t>OK small drift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260906"/>
                  </a:ext>
                </a:extLst>
              </a:tr>
              <a:tr h="32167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16765_23469_022255110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accent1"/>
                          </a:solidFill>
                        </a:rPr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16765_24246_140255110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accent1"/>
                          </a:solidFill>
                        </a:rPr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7870929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9195435" y="89511"/>
            <a:ext cx="2926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Start: 16/02/23 at 05h08</a:t>
            </a:r>
          </a:p>
          <a:p>
            <a:r>
              <a:rPr lang="en-GB" dirty="0"/>
              <a:t>End: 16/02/23 at 06h20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8427" y="4237037"/>
            <a:ext cx="4383088" cy="2460751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9018368" y="3867705"/>
            <a:ext cx="2638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effectLst/>
              </a:rPr>
              <a:t>16765_24856_997255110</a:t>
            </a:r>
            <a:endParaRPr lang="en-GB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V="1">
            <a:off x="666950" y="4030158"/>
            <a:ext cx="2616721" cy="2727355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611633" y="3716143"/>
            <a:ext cx="2638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effectLst/>
              </a:rPr>
              <a:t>16765_24879_650255110</a:t>
            </a:r>
            <a:endParaRPr lang="en-GB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0465082" y="4871803"/>
            <a:ext cx="527756" cy="4318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04985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C6197-1312-B92F-E161-F211ABD61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12296A5-4EA0-7653-C10E-F5DFF34817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28906" y="907183"/>
            <a:ext cx="5124894" cy="3779848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A10C907-39C0-6F26-895E-95FE1BF04B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631" y="907183"/>
            <a:ext cx="5162997" cy="383700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AD3C10B-BBA8-DD71-59EE-3B9E5AA37B5A}"/>
              </a:ext>
            </a:extLst>
          </p:cNvPr>
          <p:cNvSpPr txBox="1"/>
          <p:nvPr/>
        </p:nvSpPr>
        <p:spPr>
          <a:xfrm>
            <a:off x="1133748" y="5185557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slope =  2.424636901069371e-06 A/V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919111-42F5-55DA-CA9E-C4B04D23C686}"/>
              </a:ext>
            </a:extLst>
          </p:cNvPr>
          <p:cNvSpPr txBox="1"/>
          <p:nvPr/>
        </p:nvSpPr>
        <p:spPr>
          <a:xfrm>
            <a:off x="7729282" y="5185557"/>
            <a:ext cx="23629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0.12269685627740565</a:t>
            </a:r>
          </a:p>
        </p:txBody>
      </p:sp>
    </p:spTree>
    <p:extLst>
      <p:ext uri="{BB962C8B-B14F-4D97-AF65-F5344CB8AC3E}">
        <p14:creationId xmlns:p14="http://schemas.microsoft.com/office/powerpoint/2010/main" val="1783416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Charge Noise Data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15-02-2023</a:t>
            </a:r>
          </a:p>
        </p:txBody>
      </p:sp>
    </p:spTree>
    <p:extLst>
      <p:ext uri="{BB962C8B-B14F-4D97-AF65-F5344CB8AC3E}">
        <p14:creationId xmlns:p14="http://schemas.microsoft.com/office/powerpoint/2010/main" val="14404105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2875" y="0"/>
            <a:ext cx="10515600" cy="847725"/>
          </a:xfrm>
        </p:spPr>
        <p:txBody>
          <a:bodyPr>
            <a:noAutofit/>
          </a:bodyPr>
          <a:lstStyle/>
          <a:p>
            <a:r>
              <a:rPr lang="en-GB" sz="2800" dirty="0"/>
              <a:t>Peak 8, Current targeted = 550 </a:t>
            </a:r>
            <a:r>
              <a:rPr lang="en-GB" sz="2800" dirty="0" err="1"/>
              <a:t>pA</a:t>
            </a:r>
            <a:r>
              <a:rPr lang="en-GB" sz="2800" dirty="0"/>
              <a:t>, Voltage valley = 1223 mV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9311726"/>
              </p:ext>
            </p:extLst>
          </p:nvPr>
        </p:nvGraphicFramePr>
        <p:xfrm>
          <a:off x="76198" y="1034415"/>
          <a:ext cx="12115802" cy="283464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016691">
                  <a:extLst>
                    <a:ext uri="{9D8B030D-6E8A-4147-A177-3AD203B41FA5}">
                      <a16:colId xmlns:a16="http://schemas.microsoft.com/office/drawing/2014/main" val="89365514"/>
                    </a:ext>
                  </a:extLst>
                </a:gridCol>
                <a:gridCol w="2746942">
                  <a:extLst>
                    <a:ext uri="{9D8B030D-6E8A-4147-A177-3AD203B41FA5}">
                      <a16:colId xmlns:a16="http://schemas.microsoft.com/office/drawing/2014/main" val="2197842463"/>
                    </a:ext>
                  </a:extLst>
                </a:gridCol>
                <a:gridCol w="987945">
                  <a:extLst>
                    <a:ext uri="{9D8B030D-6E8A-4147-A177-3AD203B41FA5}">
                      <a16:colId xmlns:a16="http://schemas.microsoft.com/office/drawing/2014/main" val="3251685623"/>
                    </a:ext>
                  </a:extLst>
                </a:gridCol>
                <a:gridCol w="1697414">
                  <a:extLst>
                    <a:ext uri="{9D8B030D-6E8A-4147-A177-3AD203B41FA5}">
                      <a16:colId xmlns:a16="http://schemas.microsoft.com/office/drawing/2014/main" val="2079983391"/>
                    </a:ext>
                  </a:extLst>
                </a:gridCol>
                <a:gridCol w="2921839">
                  <a:extLst>
                    <a:ext uri="{9D8B030D-6E8A-4147-A177-3AD203B41FA5}">
                      <a16:colId xmlns:a16="http://schemas.microsoft.com/office/drawing/2014/main" val="3597878201"/>
                    </a:ext>
                  </a:extLst>
                </a:gridCol>
                <a:gridCol w="1187636">
                  <a:extLst>
                    <a:ext uri="{9D8B030D-6E8A-4147-A177-3AD203B41FA5}">
                      <a16:colId xmlns:a16="http://schemas.microsoft.com/office/drawing/2014/main" val="2502179791"/>
                    </a:ext>
                  </a:extLst>
                </a:gridCol>
                <a:gridCol w="1557335">
                  <a:extLst>
                    <a:ext uri="{9D8B030D-6E8A-4147-A177-3AD203B41FA5}">
                      <a16:colId xmlns:a16="http://schemas.microsoft.com/office/drawing/2014/main" val="1764695324"/>
                    </a:ext>
                  </a:extLst>
                </a:gridCol>
              </a:tblGrid>
              <a:tr h="104543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Iteration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Charge</a:t>
                      </a:r>
                      <a:r>
                        <a:rPr lang="en-GB" baseline="0" dirty="0"/>
                        <a:t> noise Valley</a:t>
                      </a:r>
                    </a:p>
                    <a:p>
                      <a:pPr algn="ctr"/>
                      <a:r>
                        <a:rPr lang="en-GB" baseline="0" dirty="0" err="1"/>
                        <a:t>uuid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/>
                        <a:t>Approx</a:t>
                      </a:r>
                      <a:r>
                        <a:rPr lang="en-GB" dirty="0"/>
                        <a:t> </a:t>
                      </a:r>
                    </a:p>
                    <a:p>
                      <a:pPr algn="ctr"/>
                      <a:r>
                        <a:rPr lang="en-GB" dirty="0"/>
                        <a:t>Current (</a:t>
                      </a:r>
                      <a:r>
                        <a:rPr lang="en-GB" dirty="0" err="1"/>
                        <a:t>pA</a:t>
                      </a:r>
                      <a:r>
                        <a:rPr lang="en-GB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Comment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Charge</a:t>
                      </a:r>
                      <a:r>
                        <a:rPr lang="en-GB" baseline="0"/>
                        <a:t> noise Slope</a:t>
                      </a:r>
                    </a:p>
                    <a:p>
                      <a:pPr algn="ctr"/>
                      <a:r>
                        <a:rPr lang="en-GB" baseline="0"/>
                        <a:t>uuid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/>
                        <a:t>Approx</a:t>
                      </a:r>
                      <a:r>
                        <a:rPr lang="en-GB" dirty="0"/>
                        <a:t> Current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(</a:t>
                      </a:r>
                      <a:r>
                        <a:rPr lang="en-GB" dirty="0" err="1"/>
                        <a:t>pA</a:t>
                      </a:r>
                      <a:r>
                        <a:rPr lang="en-GB" dirty="0"/>
                        <a:t>)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8297162"/>
                  </a:ext>
                </a:extLst>
              </a:tr>
              <a:tr h="462915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16765_25314_584255110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rgbClr val="FF0000"/>
                          </a:solidFill>
                        </a:rPr>
                        <a:t>Not</a:t>
                      </a:r>
                      <a:r>
                        <a:rPr lang="en-GB" b="1" baseline="0" dirty="0">
                          <a:solidFill>
                            <a:srgbClr val="FF0000"/>
                          </a:solidFill>
                        </a:rPr>
                        <a:t> a valley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16765_26280_094255110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FF0000"/>
                          </a:solidFill>
                        </a:rPr>
                        <a:t>Jump</a:t>
                      </a:r>
                      <a:r>
                        <a:rPr lang="en-GB" b="1" baseline="0" dirty="0">
                          <a:solidFill>
                            <a:srgbClr val="FF0000"/>
                          </a:solidFill>
                        </a:rPr>
                        <a:t> to peak bottom at beginning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6887339"/>
                  </a:ext>
                </a:extLst>
              </a:tr>
              <a:tr h="32167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16765_26892_886255110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accent1"/>
                          </a:solidFill>
                        </a:rPr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16765_27610_968255110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accent1"/>
                          </a:solidFill>
                        </a:rPr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260906"/>
                  </a:ext>
                </a:extLst>
              </a:tr>
              <a:tr h="32167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16765_28223_841255110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accent1"/>
                          </a:solidFill>
                        </a:rPr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16765_29285_895255110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accent1"/>
                          </a:solidFill>
                        </a:rPr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7870929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9195435" y="89511"/>
            <a:ext cx="2926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Start: 16/02/23 at 06h28</a:t>
            </a:r>
          </a:p>
          <a:p>
            <a:r>
              <a:rPr lang="en-GB" dirty="0"/>
              <a:t>End: 16/02/23 at 07h45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 flipV="1">
            <a:off x="555820" y="3855708"/>
            <a:ext cx="2758684" cy="3146425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 flipV="1">
            <a:off x="681989" y="6366098"/>
            <a:ext cx="1137286" cy="5163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62622" y="5996766"/>
            <a:ext cx="164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Direction scan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0540" y="4055745"/>
            <a:ext cx="3981450" cy="2752518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10172700" y="4951360"/>
            <a:ext cx="771525" cy="35406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8948518" y="4134221"/>
            <a:ext cx="2638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effectLst/>
              </a:rPr>
              <a:t>16765_29896_676255110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3495235" y="5996766"/>
            <a:ext cx="2638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effectLst/>
              </a:rPr>
              <a:t>16765_29918_304255110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CE9046-9328-3F82-6E23-704EE22006E4}"/>
              </a:ext>
            </a:extLst>
          </p:cNvPr>
          <p:cNvSpPr txBox="1"/>
          <p:nvPr/>
        </p:nvSpPr>
        <p:spPr>
          <a:xfrm rot="2020730">
            <a:off x="2149101" y="3317478"/>
            <a:ext cx="82153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</a:rPr>
              <a:t>NO Charge jump in Coulomb </a:t>
            </a:r>
            <a:r>
              <a:rPr lang="en-US" sz="4000" b="1" dirty="0" err="1">
                <a:solidFill>
                  <a:srgbClr val="FF0000"/>
                </a:solidFill>
              </a:rPr>
              <a:t>Diamons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2246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63B79EE-852A-C3BE-B6C0-C0AD72F183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29" y="1027906"/>
            <a:ext cx="5189670" cy="38446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FA3DF88-684A-6E89-AB1A-5324BB0C18D1}"/>
              </a:ext>
            </a:extLst>
          </p:cNvPr>
          <p:cNvSpPr txBox="1"/>
          <p:nvPr/>
        </p:nvSpPr>
        <p:spPr>
          <a:xfrm>
            <a:off x="1616349" y="5460762"/>
            <a:ext cx="42425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slope =  3.03505867048793e-06 A/V</a:t>
            </a:r>
          </a:p>
        </p:txBody>
      </p:sp>
    </p:spTree>
    <p:extLst>
      <p:ext uri="{BB962C8B-B14F-4D97-AF65-F5344CB8AC3E}">
        <p14:creationId xmlns:p14="http://schemas.microsoft.com/office/powerpoint/2010/main" val="34125809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2942" y="4140746"/>
            <a:ext cx="3971943" cy="2717254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2875" y="0"/>
            <a:ext cx="10515600" cy="847725"/>
          </a:xfrm>
        </p:spPr>
        <p:txBody>
          <a:bodyPr>
            <a:noAutofit/>
          </a:bodyPr>
          <a:lstStyle/>
          <a:p>
            <a:r>
              <a:rPr lang="en-GB" sz="2800" dirty="0"/>
              <a:t>Peak 9, Current targeted = 450 </a:t>
            </a:r>
            <a:r>
              <a:rPr lang="en-GB" sz="2800" dirty="0" err="1"/>
              <a:t>pA</a:t>
            </a:r>
            <a:r>
              <a:rPr lang="en-GB" sz="2800" dirty="0"/>
              <a:t>, Voltage valley = 1233 mV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8422720"/>
              </p:ext>
            </p:extLst>
          </p:nvPr>
        </p:nvGraphicFramePr>
        <p:xfrm>
          <a:off x="76198" y="1034415"/>
          <a:ext cx="12115802" cy="310896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016691">
                  <a:extLst>
                    <a:ext uri="{9D8B030D-6E8A-4147-A177-3AD203B41FA5}">
                      <a16:colId xmlns:a16="http://schemas.microsoft.com/office/drawing/2014/main" val="89365514"/>
                    </a:ext>
                  </a:extLst>
                </a:gridCol>
                <a:gridCol w="2746942">
                  <a:extLst>
                    <a:ext uri="{9D8B030D-6E8A-4147-A177-3AD203B41FA5}">
                      <a16:colId xmlns:a16="http://schemas.microsoft.com/office/drawing/2014/main" val="2197842463"/>
                    </a:ext>
                  </a:extLst>
                </a:gridCol>
                <a:gridCol w="987945">
                  <a:extLst>
                    <a:ext uri="{9D8B030D-6E8A-4147-A177-3AD203B41FA5}">
                      <a16:colId xmlns:a16="http://schemas.microsoft.com/office/drawing/2014/main" val="3251685623"/>
                    </a:ext>
                  </a:extLst>
                </a:gridCol>
                <a:gridCol w="1697414">
                  <a:extLst>
                    <a:ext uri="{9D8B030D-6E8A-4147-A177-3AD203B41FA5}">
                      <a16:colId xmlns:a16="http://schemas.microsoft.com/office/drawing/2014/main" val="2079983391"/>
                    </a:ext>
                  </a:extLst>
                </a:gridCol>
                <a:gridCol w="2921839">
                  <a:extLst>
                    <a:ext uri="{9D8B030D-6E8A-4147-A177-3AD203B41FA5}">
                      <a16:colId xmlns:a16="http://schemas.microsoft.com/office/drawing/2014/main" val="3597878201"/>
                    </a:ext>
                  </a:extLst>
                </a:gridCol>
                <a:gridCol w="1187636">
                  <a:extLst>
                    <a:ext uri="{9D8B030D-6E8A-4147-A177-3AD203B41FA5}">
                      <a16:colId xmlns:a16="http://schemas.microsoft.com/office/drawing/2014/main" val="2502179791"/>
                    </a:ext>
                  </a:extLst>
                </a:gridCol>
                <a:gridCol w="1557335">
                  <a:extLst>
                    <a:ext uri="{9D8B030D-6E8A-4147-A177-3AD203B41FA5}">
                      <a16:colId xmlns:a16="http://schemas.microsoft.com/office/drawing/2014/main" val="1764695324"/>
                    </a:ext>
                  </a:extLst>
                </a:gridCol>
              </a:tblGrid>
              <a:tr h="104543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Iteration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Charge</a:t>
                      </a:r>
                      <a:r>
                        <a:rPr lang="en-GB" baseline="0" dirty="0"/>
                        <a:t> noise Valley</a:t>
                      </a:r>
                    </a:p>
                    <a:p>
                      <a:pPr algn="ctr"/>
                      <a:r>
                        <a:rPr lang="en-GB" baseline="0" dirty="0" err="1"/>
                        <a:t>uuid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/>
                        <a:t>Approx</a:t>
                      </a:r>
                      <a:r>
                        <a:rPr lang="en-GB" dirty="0"/>
                        <a:t> </a:t>
                      </a:r>
                    </a:p>
                    <a:p>
                      <a:pPr algn="ctr"/>
                      <a:r>
                        <a:rPr lang="en-GB" dirty="0"/>
                        <a:t>Current (</a:t>
                      </a:r>
                      <a:r>
                        <a:rPr lang="en-GB" dirty="0" err="1"/>
                        <a:t>pA</a:t>
                      </a:r>
                      <a:r>
                        <a:rPr lang="en-GB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Comment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Charge</a:t>
                      </a:r>
                      <a:r>
                        <a:rPr lang="en-GB" baseline="0"/>
                        <a:t> noise Slope</a:t>
                      </a:r>
                    </a:p>
                    <a:p>
                      <a:pPr algn="ctr"/>
                      <a:r>
                        <a:rPr lang="en-GB" baseline="0"/>
                        <a:t>uuid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/>
                        <a:t>Approx</a:t>
                      </a:r>
                      <a:r>
                        <a:rPr lang="en-GB" dirty="0"/>
                        <a:t> Current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(</a:t>
                      </a:r>
                      <a:r>
                        <a:rPr lang="en-GB" dirty="0" err="1"/>
                        <a:t>pA</a:t>
                      </a:r>
                      <a:r>
                        <a:rPr lang="en-GB" dirty="0"/>
                        <a:t>)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8297162"/>
                  </a:ext>
                </a:extLst>
              </a:tr>
              <a:tr h="462915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16765_30346_876255110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accent1"/>
                          </a:solidFill>
                        </a:rPr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16765_31277_372255110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FF0000"/>
                          </a:solidFill>
                        </a:rPr>
                        <a:t>Rather</a:t>
                      </a:r>
                      <a:r>
                        <a:rPr lang="en-GB" b="1" baseline="0" dirty="0">
                          <a:solidFill>
                            <a:srgbClr val="FF0000"/>
                          </a:solidFill>
                        </a:rPr>
                        <a:t> on the peak bottom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6887339"/>
                  </a:ext>
                </a:extLst>
              </a:tr>
              <a:tr h="32167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16765_31890_204255110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accent1"/>
                          </a:solidFill>
                        </a:rPr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16765_32616_575255110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rgbClr val="FF0000"/>
                          </a:solidFill>
                        </a:rPr>
                        <a:t>Rather</a:t>
                      </a:r>
                      <a:r>
                        <a:rPr lang="en-GB" b="1" baseline="0" dirty="0">
                          <a:solidFill>
                            <a:srgbClr val="FF0000"/>
                          </a:solidFill>
                        </a:rPr>
                        <a:t> on the peak bottom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260906"/>
                  </a:ext>
                </a:extLst>
              </a:tr>
              <a:tr h="32167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16765_33229_423255110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accent1"/>
                          </a:solidFill>
                        </a:rPr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16765_33968_321255110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rgbClr val="FF0000"/>
                          </a:solidFill>
                        </a:rPr>
                        <a:t>Rather</a:t>
                      </a:r>
                      <a:r>
                        <a:rPr lang="en-GB" b="1" baseline="0" dirty="0">
                          <a:solidFill>
                            <a:srgbClr val="FF0000"/>
                          </a:solidFill>
                        </a:rPr>
                        <a:t> on the peak bottom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7870929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9195435" y="89511"/>
            <a:ext cx="2926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Start: 16/02/23 at 07h52</a:t>
            </a:r>
          </a:p>
          <a:p>
            <a:r>
              <a:rPr lang="en-GB" dirty="0"/>
              <a:t>End: 16/02/23 at 09h03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681989" y="6366098"/>
            <a:ext cx="1137286" cy="5163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62622" y="5996766"/>
            <a:ext cx="164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Direction scan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0131136" y="4710291"/>
            <a:ext cx="771525" cy="35406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V="1">
            <a:off x="848043" y="3982206"/>
            <a:ext cx="2590071" cy="296091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23646" y="4261113"/>
            <a:ext cx="2638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effectLst/>
              </a:rPr>
              <a:t>16765_34602_060255110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5233768" y="4872501"/>
            <a:ext cx="2638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effectLst/>
              </a:rPr>
              <a:t>16765_34579_190255110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33739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BD2333D-193F-F676-5E31-C9D23E9146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306" y="365125"/>
            <a:ext cx="5155377" cy="38903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7741BF9-9B8D-2317-3842-D36BEE7504C8}"/>
              </a:ext>
            </a:extLst>
          </p:cNvPr>
          <p:cNvSpPr txBox="1"/>
          <p:nvPr/>
        </p:nvSpPr>
        <p:spPr>
          <a:xfrm>
            <a:off x="1362348" y="4846885"/>
            <a:ext cx="39547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slope =  3.070048075238579e-06 A/V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0C7A679-9C14-4B7E-D169-515915B717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6365" y="506107"/>
            <a:ext cx="5121084" cy="374936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268BB6F-8095-B2BB-EE06-846BFF8FEC5A}"/>
              </a:ext>
            </a:extLst>
          </p:cNvPr>
          <p:cNvSpPr txBox="1"/>
          <p:nvPr/>
        </p:nvSpPr>
        <p:spPr>
          <a:xfrm>
            <a:off x="7815150" y="4846885"/>
            <a:ext cx="30487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0.11407919054730377</a:t>
            </a:r>
          </a:p>
        </p:txBody>
      </p:sp>
    </p:spTree>
    <p:extLst>
      <p:ext uri="{BB962C8B-B14F-4D97-AF65-F5344CB8AC3E}">
        <p14:creationId xmlns:p14="http://schemas.microsoft.com/office/powerpoint/2010/main" val="2998806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About the sample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98318" y="2116569"/>
            <a:ext cx="5988643" cy="3037321"/>
          </a:xfrm>
          <a:prstGeom prst="rect">
            <a:avLst/>
          </a:prstGeom>
          <a:solidFill>
            <a:srgbClr val="FBAE00"/>
          </a:solidFill>
        </p:spPr>
      </p:pic>
      <p:sp>
        <p:nvSpPr>
          <p:cNvPr id="5" name="TextBox 4"/>
          <p:cNvSpPr txBox="1"/>
          <p:nvPr/>
        </p:nvSpPr>
        <p:spPr>
          <a:xfrm>
            <a:off x="6096000" y="2305829"/>
            <a:ext cx="98921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2x2d2s</a:t>
            </a:r>
          </a:p>
        </p:txBody>
      </p:sp>
      <p:sp>
        <p:nvSpPr>
          <p:cNvPr id="6" name="Oval 5"/>
          <p:cNvSpPr/>
          <p:nvPr/>
        </p:nvSpPr>
        <p:spPr>
          <a:xfrm>
            <a:off x="9820275" y="2186246"/>
            <a:ext cx="1260590" cy="271826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9060872" y="1668954"/>
            <a:ext cx="3491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SET Studied for charge noise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763" y="276225"/>
            <a:ext cx="2064510" cy="620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330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524337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Procedure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127" y="640079"/>
            <a:ext cx="101249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1) Measure dc scan of several Coulomb peaks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127" y="1148716"/>
            <a:ext cx="9351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2) Take 9 peaks and note in a table the voltages of the valleys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127" y="1701026"/>
            <a:ext cx="106486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3) Choose an ‘optimal currents’ for charge noise measurement on the </a:t>
            </a:r>
            <a:r>
              <a:rPr lang="en-GB" sz="2000" b="1" dirty="0">
                <a:solidFill>
                  <a:srgbClr val="FF0000"/>
                </a:solidFill>
              </a:rPr>
              <a:t>left flanges </a:t>
            </a:r>
            <a:r>
              <a:rPr lang="en-GB" sz="2000" dirty="0"/>
              <a:t>an note it in a table</a:t>
            </a:r>
            <a:r>
              <a:rPr lang="en-GB" sz="2000" b="1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127" y="2325405"/>
            <a:ext cx="106486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4) For each peak</a:t>
            </a:r>
          </a:p>
          <a:p>
            <a:endParaRPr lang="en-GB" sz="2000" b="1" dirty="0">
              <a:solidFill>
                <a:srgbClr val="FF0000"/>
              </a:solidFill>
            </a:endParaRPr>
          </a:p>
          <a:p>
            <a:r>
              <a:rPr lang="en-GB" sz="2000" b="1" dirty="0">
                <a:solidFill>
                  <a:srgbClr val="FF0000"/>
                </a:solidFill>
              </a:rPr>
              <a:t>	</a:t>
            </a:r>
            <a:r>
              <a:rPr lang="en-GB" sz="2000" dirty="0"/>
              <a:t>a. Go in the valley and measure charge noise </a:t>
            </a:r>
          </a:p>
          <a:p>
            <a:r>
              <a:rPr lang="en-GB" sz="2000" dirty="0"/>
              <a:t>	b. Increase by steps of 0,05 mV the plunger gate voltage to reach the optimal current </a:t>
            </a:r>
          </a:p>
          <a:p>
            <a:r>
              <a:rPr lang="en-GB" sz="2000" dirty="0"/>
              <a:t>	c. Repeat step b. after few seconds to take into account drift</a:t>
            </a:r>
          </a:p>
          <a:p>
            <a:r>
              <a:rPr lang="en-GB" sz="2000" dirty="0"/>
              <a:t>	d. Lower the voltage by 4 mV </a:t>
            </a:r>
            <a:r>
              <a:rPr lang="en-GB" sz="2000" dirty="0">
                <a:solidFill>
                  <a:srgbClr val="FF0000"/>
                </a:solidFill>
              </a:rPr>
              <a:t>normally in the valley but not sure</a:t>
            </a:r>
          </a:p>
          <a:p>
            <a:r>
              <a:rPr lang="en-GB" sz="2000" dirty="0">
                <a:solidFill>
                  <a:srgbClr val="FF0000"/>
                </a:solidFill>
              </a:rPr>
              <a:t>	</a:t>
            </a:r>
            <a:r>
              <a:rPr lang="en-GB" sz="2000" dirty="0"/>
              <a:t>f. Repeat </a:t>
            </a:r>
            <a:r>
              <a:rPr lang="en-GB" sz="2000" dirty="0" err="1"/>
              <a:t>a,b,c,d</a:t>
            </a:r>
            <a:r>
              <a:rPr lang="en-GB" sz="2000" dirty="0"/>
              <a:t> two more times</a:t>
            </a:r>
          </a:p>
          <a:p>
            <a:r>
              <a:rPr lang="en-GB" sz="2000" dirty="0"/>
              <a:t>	g. Make a dc scan showing two peaks </a:t>
            </a:r>
            <a:r>
              <a:rPr lang="en-GB" sz="2000" dirty="0">
                <a:sym typeface="Wingdings" panose="05000000000000000000" pitchFamily="2" charset="2"/>
              </a:rPr>
              <a:t> The right one is the one that was measured</a:t>
            </a:r>
          </a:p>
          <a:p>
            <a:r>
              <a:rPr lang="en-GB" sz="2000" dirty="0">
                <a:sym typeface="Wingdings" panose="05000000000000000000" pitchFamily="2" charset="2"/>
              </a:rPr>
              <a:t>	h. Measure Coulomb diamond</a:t>
            </a:r>
            <a:endParaRPr lang="en-GB" sz="2000" dirty="0"/>
          </a:p>
        </p:txBody>
      </p:sp>
      <p:sp>
        <p:nvSpPr>
          <p:cNvPr id="8" name="Right Brace 7"/>
          <p:cNvSpPr/>
          <p:nvPr/>
        </p:nvSpPr>
        <p:spPr>
          <a:xfrm>
            <a:off x="10830098" y="640079"/>
            <a:ext cx="333895" cy="1282838"/>
          </a:xfrm>
          <a:prstGeom prst="rightBrace">
            <a:avLst>
              <a:gd name="adj1" fmla="val 11246"/>
              <a:gd name="adj2" fmla="val 50648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11" name="Right Brace 10"/>
          <p:cNvSpPr/>
          <p:nvPr/>
        </p:nvSpPr>
        <p:spPr>
          <a:xfrm>
            <a:off x="10041080" y="3142211"/>
            <a:ext cx="333895" cy="1543302"/>
          </a:xfrm>
          <a:prstGeom prst="rightBrace">
            <a:avLst>
              <a:gd name="adj1" fmla="val 11246"/>
              <a:gd name="adj2" fmla="val 50648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0597342" y="3729196"/>
            <a:ext cx="1512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Automatic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163993" y="1096832"/>
            <a:ext cx="1028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Manual</a:t>
            </a:r>
          </a:p>
        </p:txBody>
      </p:sp>
    </p:spTree>
    <p:extLst>
      <p:ext uri="{BB962C8B-B14F-4D97-AF65-F5344CB8AC3E}">
        <p14:creationId xmlns:p14="http://schemas.microsoft.com/office/powerpoint/2010/main" val="1800395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524337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Technical details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939338"/>
            <a:ext cx="8379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DC measurement Bias : </a:t>
            </a:r>
            <a:r>
              <a:rPr lang="en-GB" dirty="0" err="1"/>
              <a:t>Vdc</a:t>
            </a:r>
            <a:r>
              <a:rPr lang="en-GB" dirty="0"/>
              <a:t> = </a:t>
            </a:r>
            <a:r>
              <a:rPr lang="en-GB" b="1" dirty="0">
                <a:solidFill>
                  <a:srgbClr val="00B050"/>
                </a:solidFill>
              </a:rPr>
              <a:t>0,5 mV bias x 100 mV/V </a:t>
            </a:r>
            <a:r>
              <a:rPr lang="en-GB" dirty="0">
                <a:solidFill>
                  <a:schemeClr val="accent2"/>
                </a:solidFill>
              </a:rPr>
              <a:t>(</a:t>
            </a:r>
            <a:r>
              <a:rPr lang="en-GB" dirty="0" err="1">
                <a:solidFill>
                  <a:schemeClr val="accent2"/>
                </a:solidFill>
              </a:rPr>
              <a:t>Vib</a:t>
            </a:r>
            <a:r>
              <a:rPr lang="en-GB" dirty="0">
                <a:solidFill>
                  <a:schemeClr val="accent2"/>
                </a:solidFill>
              </a:rPr>
              <a:t> module). There does seem to be an offset of about ~1,3mV x 100 mV/V (</a:t>
            </a:r>
            <a:r>
              <a:rPr lang="en-GB" dirty="0" err="1">
                <a:solidFill>
                  <a:schemeClr val="accent2"/>
                </a:solidFill>
              </a:rPr>
              <a:t>Vib</a:t>
            </a:r>
            <a:r>
              <a:rPr lang="en-GB" dirty="0">
                <a:solidFill>
                  <a:schemeClr val="accent2"/>
                </a:solidFill>
              </a:rPr>
              <a:t> module)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198" y="1585669"/>
            <a:ext cx="8379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DC measurement Current Measurement : M1k Module </a:t>
            </a:r>
            <a:r>
              <a:rPr lang="en-GB" b="1" dirty="0">
                <a:solidFill>
                  <a:srgbClr val="00B050"/>
                </a:solidFill>
              </a:rPr>
              <a:t>100 MV/A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57198" y="2886376"/>
            <a:ext cx="1128037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A constant current offset has to be removed</a:t>
            </a:r>
          </a:p>
          <a:p>
            <a:endParaRPr lang="en-GB" b="1" dirty="0">
              <a:solidFill>
                <a:srgbClr val="FF0000"/>
              </a:solidFill>
            </a:endParaRPr>
          </a:p>
          <a:p>
            <a:r>
              <a:rPr lang="en-GB" b="1" dirty="0">
                <a:solidFill>
                  <a:srgbClr val="FF0000"/>
                </a:solidFill>
              </a:rPr>
              <a:t>It seems that the peak have shifted by a few mV to the left between first large scan and charge noise measurements</a:t>
            </a:r>
          </a:p>
          <a:p>
            <a:r>
              <a:rPr lang="en-GB" b="1" dirty="0">
                <a:solidFill>
                  <a:srgbClr val="FF0000"/>
                </a:solidFill>
              </a:rPr>
              <a:t>So the first valley measurement is not really reliable</a:t>
            </a:r>
          </a:p>
          <a:p>
            <a:endParaRPr lang="en-GB" b="1" dirty="0">
              <a:solidFill>
                <a:srgbClr val="FF0000"/>
              </a:solidFill>
            </a:endParaRPr>
          </a:p>
          <a:p>
            <a:r>
              <a:rPr lang="en-GB" b="1" dirty="0">
                <a:solidFill>
                  <a:srgbClr val="FF0000"/>
                </a:solidFill>
              </a:rPr>
              <a:t>There is probably transport through an excited state or </a:t>
            </a:r>
            <a:r>
              <a:rPr lang="en-GB" b="1" dirty="0" err="1">
                <a:solidFill>
                  <a:srgbClr val="FF0000"/>
                </a:solidFill>
              </a:rPr>
              <a:t>cotunelling</a:t>
            </a:r>
            <a:endParaRPr lang="en-GB" b="1" dirty="0">
              <a:solidFill>
                <a:srgbClr val="FF0000"/>
              </a:solidFill>
            </a:endParaRPr>
          </a:p>
          <a:p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7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Full Scan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85824" y="1371600"/>
            <a:ext cx="9995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Points Chosen:</a:t>
            </a:r>
          </a:p>
          <a:p>
            <a:r>
              <a:rPr lang="en-GB" dirty="0" err="1"/>
              <a:t>optimal_current_a</a:t>
            </a:r>
            <a:r>
              <a:rPr lang="en-GB" dirty="0"/>
              <a:t> = </a:t>
            </a:r>
            <a:r>
              <a:rPr lang="en-GB" dirty="0" err="1"/>
              <a:t>np.array</a:t>
            </a:r>
            <a:r>
              <a:rPr lang="en-GB" dirty="0"/>
              <a:t>([400,450,550,650,650,650,650,550,400])*1e-12</a:t>
            </a:r>
          </a:p>
          <a:p>
            <a:r>
              <a:rPr lang="en-GB" dirty="0" err="1"/>
              <a:t>valleys_a</a:t>
            </a:r>
            <a:r>
              <a:rPr lang="en-GB" dirty="0"/>
              <a:t> = [1161,1171,1180,1189,1198,1206,1215,1223,1233]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368" y="2697163"/>
            <a:ext cx="11742632" cy="36274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9183468" y="2294930"/>
            <a:ext cx="2638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effectLst/>
              </a:rPr>
              <a:t>16764_81067_600255110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7634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3827" y="4191000"/>
            <a:ext cx="3649751" cy="2517299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2875" y="0"/>
            <a:ext cx="10515600" cy="847725"/>
          </a:xfrm>
        </p:spPr>
        <p:txBody>
          <a:bodyPr>
            <a:noAutofit/>
          </a:bodyPr>
          <a:lstStyle/>
          <a:p>
            <a:r>
              <a:rPr lang="en-GB" sz="2800" dirty="0"/>
              <a:t>Peak 1 , Current targeted = 400 </a:t>
            </a:r>
            <a:r>
              <a:rPr lang="en-GB" sz="2800" dirty="0" err="1"/>
              <a:t>pA</a:t>
            </a:r>
            <a:r>
              <a:rPr lang="en-GB" sz="2800" dirty="0"/>
              <a:t>, Voltage valley = 1161 mV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0187758"/>
              </p:ext>
            </p:extLst>
          </p:nvPr>
        </p:nvGraphicFramePr>
        <p:xfrm>
          <a:off x="76198" y="1034415"/>
          <a:ext cx="12115802" cy="235458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016691">
                  <a:extLst>
                    <a:ext uri="{9D8B030D-6E8A-4147-A177-3AD203B41FA5}">
                      <a16:colId xmlns:a16="http://schemas.microsoft.com/office/drawing/2014/main" val="89365514"/>
                    </a:ext>
                  </a:extLst>
                </a:gridCol>
                <a:gridCol w="2746942">
                  <a:extLst>
                    <a:ext uri="{9D8B030D-6E8A-4147-A177-3AD203B41FA5}">
                      <a16:colId xmlns:a16="http://schemas.microsoft.com/office/drawing/2014/main" val="2197842463"/>
                    </a:ext>
                  </a:extLst>
                </a:gridCol>
                <a:gridCol w="987945">
                  <a:extLst>
                    <a:ext uri="{9D8B030D-6E8A-4147-A177-3AD203B41FA5}">
                      <a16:colId xmlns:a16="http://schemas.microsoft.com/office/drawing/2014/main" val="3251685623"/>
                    </a:ext>
                  </a:extLst>
                </a:gridCol>
                <a:gridCol w="1697414">
                  <a:extLst>
                    <a:ext uri="{9D8B030D-6E8A-4147-A177-3AD203B41FA5}">
                      <a16:colId xmlns:a16="http://schemas.microsoft.com/office/drawing/2014/main" val="2079983391"/>
                    </a:ext>
                  </a:extLst>
                </a:gridCol>
                <a:gridCol w="2921839">
                  <a:extLst>
                    <a:ext uri="{9D8B030D-6E8A-4147-A177-3AD203B41FA5}">
                      <a16:colId xmlns:a16="http://schemas.microsoft.com/office/drawing/2014/main" val="3597878201"/>
                    </a:ext>
                  </a:extLst>
                </a:gridCol>
                <a:gridCol w="1187636">
                  <a:extLst>
                    <a:ext uri="{9D8B030D-6E8A-4147-A177-3AD203B41FA5}">
                      <a16:colId xmlns:a16="http://schemas.microsoft.com/office/drawing/2014/main" val="2502179791"/>
                    </a:ext>
                  </a:extLst>
                </a:gridCol>
                <a:gridCol w="1557335">
                  <a:extLst>
                    <a:ext uri="{9D8B030D-6E8A-4147-A177-3AD203B41FA5}">
                      <a16:colId xmlns:a16="http://schemas.microsoft.com/office/drawing/2014/main" val="1764695324"/>
                    </a:ext>
                  </a:extLst>
                </a:gridCol>
              </a:tblGrid>
              <a:tr h="104543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Iteration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Charge</a:t>
                      </a:r>
                      <a:r>
                        <a:rPr lang="en-GB" baseline="0" dirty="0"/>
                        <a:t> noise Valley</a:t>
                      </a:r>
                    </a:p>
                    <a:p>
                      <a:pPr algn="ctr"/>
                      <a:r>
                        <a:rPr lang="en-GB" baseline="0" dirty="0" err="1"/>
                        <a:t>uuid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/>
                        <a:t>Approx</a:t>
                      </a:r>
                      <a:r>
                        <a:rPr lang="en-GB" dirty="0"/>
                        <a:t> </a:t>
                      </a:r>
                    </a:p>
                    <a:p>
                      <a:pPr algn="ctr"/>
                      <a:r>
                        <a:rPr lang="en-GB" dirty="0"/>
                        <a:t>Current (</a:t>
                      </a:r>
                      <a:r>
                        <a:rPr lang="en-GB" dirty="0" err="1"/>
                        <a:t>pA</a:t>
                      </a:r>
                      <a:r>
                        <a:rPr lang="en-GB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Comment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Charge</a:t>
                      </a:r>
                      <a:r>
                        <a:rPr lang="en-GB" baseline="0"/>
                        <a:t> noise Slope</a:t>
                      </a:r>
                    </a:p>
                    <a:p>
                      <a:pPr algn="ctr"/>
                      <a:r>
                        <a:rPr lang="en-GB" baseline="0"/>
                        <a:t>uuid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/>
                        <a:t>Approx</a:t>
                      </a:r>
                      <a:r>
                        <a:rPr lang="en-GB" dirty="0"/>
                        <a:t> Current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(</a:t>
                      </a:r>
                      <a:r>
                        <a:rPr lang="en-GB" dirty="0" err="1"/>
                        <a:t>pA</a:t>
                      </a:r>
                      <a:r>
                        <a:rPr lang="en-GB" dirty="0"/>
                        <a:t>)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8297162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16764_83346_823255110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accent2"/>
                          </a:solidFill>
                        </a:rPr>
                        <a:t>OK</a:t>
                      </a:r>
                      <a:r>
                        <a:rPr lang="en-GB" baseline="0" dirty="0">
                          <a:solidFill>
                            <a:schemeClr val="accent2"/>
                          </a:solidFill>
                        </a:rPr>
                        <a:t> a bit high</a:t>
                      </a:r>
                      <a:endParaRPr lang="en-GB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16764_84719_546255110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accent1"/>
                          </a:solidFill>
                        </a:rPr>
                        <a:t>OK small jump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6887339"/>
                  </a:ext>
                </a:extLst>
              </a:tr>
              <a:tr h="32167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16764_85332_412255110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16764_86328_173255110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accent1"/>
                          </a:solidFill>
                        </a:rPr>
                        <a:t>OK small jump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260906"/>
                  </a:ext>
                </a:extLst>
              </a:tr>
              <a:tr h="32167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16764_86941_002255110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16764_87636_859255110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accent1"/>
                          </a:solidFill>
                        </a:rPr>
                        <a:t>OK small jump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7870929"/>
                  </a:ext>
                </a:extLst>
              </a:tr>
            </a:tbl>
          </a:graphicData>
        </a:graphic>
      </p:graphicFrame>
      <p:cxnSp>
        <p:nvCxnSpPr>
          <p:cNvPr id="13" name="Straight Arrow Connector 12"/>
          <p:cNvCxnSpPr/>
          <p:nvPr/>
        </p:nvCxnSpPr>
        <p:spPr>
          <a:xfrm>
            <a:off x="10394597" y="5055712"/>
            <a:ext cx="527756" cy="4318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077499" y="92223"/>
            <a:ext cx="2926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Start: 15/02/23 at 18h49</a:t>
            </a:r>
          </a:p>
          <a:p>
            <a:r>
              <a:rPr lang="en-GB" dirty="0"/>
              <a:t>End: 15/02/23 at 20h11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V="1">
            <a:off x="909065" y="3693124"/>
            <a:ext cx="2517299" cy="3803306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2959102" y="5653702"/>
            <a:ext cx="1664042" cy="13200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733925" y="5330536"/>
            <a:ext cx="1333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Excited states ?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859270" y="3776305"/>
            <a:ext cx="2638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effectLst/>
              </a:rPr>
              <a:t>16764_88247_721255110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593677" y="3848922"/>
            <a:ext cx="2638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effectLst/>
              </a:rPr>
              <a:t>16764_88268_797255110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3148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9DECBE0-B88C-04AA-3D97-41ECB45F09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855" y="514771"/>
            <a:ext cx="5201101" cy="388653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DC30A3C-2F81-9016-7909-A4028870C8CC}"/>
              </a:ext>
            </a:extLst>
          </p:cNvPr>
          <p:cNvSpPr txBox="1"/>
          <p:nvPr/>
        </p:nvSpPr>
        <p:spPr>
          <a:xfrm>
            <a:off x="744281" y="5007757"/>
            <a:ext cx="45473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slope =  1.5262128263094385e-06 A/V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1BE0080-6DA0-98B5-28D2-B83ACA6085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4118" y="701477"/>
            <a:ext cx="5193480" cy="369983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7A24C72-44A8-A44A-D2EA-9BB6AAE42781}"/>
              </a:ext>
            </a:extLst>
          </p:cNvPr>
          <p:cNvSpPr txBox="1"/>
          <p:nvPr/>
        </p:nvSpPr>
        <p:spPr>
          <a:xfrm>
            <a:off x="7805482" y="5007757"/>
            <a:ext cx="34969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0.1754500361342906</a:t>
            </a:r>
          </a:p>
        </p:txBody>
      </p:sp>
    </p:spTree>
    <p:extLst>
      <p:ext uri="{BB962C8B-B14F-4D97-AF65-F5344CB8AC3E}">
        <p14:creationId xmlns:p14="http://schemas.microsoft.com/office/powerpoint/2010/main" val="2057425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 flipV="1">
            <a:off x="918748" y="3425202"/>
            <a:ext cx="2600967" cy="392411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9160" y="4241095"/>
            <a:ext cx="3568065" cy="2507557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2875" y="0"/>
            <a:ext cx="10515600" cy="847725"/>
          </a:xfrm>
        </p:spPr>
        <p:txBody>
          <a:bodyPr>
            <a:noAutofit/>
          </a:bodyPr>
          <a:lstStyle/>
          <a:p>
            <a:r>
              <a:rPr lang="en-GB" sz="2800" dirty="0"/>
              <a:t>Peak 2 , Current targeted = 450 </a:t>
            </a:r>
            <a:r>
              <a:rPr lang="en-GB" sz="2800" dirty="0" err="1"/>
              <a:t>pA</a:t>
            </a:r>
            <a:r>
              <a:rPr lang="en-GB" sz="2800" dirty="0"/>
              <a:t>, Voltage valley = 1171 mV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951774"/>
              </p:ext>
            </p:extLst>
          </p:nvPr>
        </p:nvGraphicFramePr>
        <p:xfrm>
          <a:off x="76198" y="1034415"/>
          <a:ext cx="12115802" cy="2383155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016691">
                  <a:extLst>
                    <a:ext uri="{9D8B030D-6E8A-4147-A177-3AD203B41FA5}">
                      <a16:colId xmlns:a16="http://schemas.microsoft.com/office/drawing/2014/main" val="89365514"/>
                    </a:ext>
                  </a:extLst>
                </a:gridCol>
                <a:gridCol w="2746942">
                  <a:extLst>
                    <a:ext uri="{9D8B030D-6E8A-4147-A177-3AD203B41FA5}">
                      <a16:colId xmlns:a16="http://schemas.microsoft.com/office/drawing/2014/main" val="2197842463"/>
                    </a:ext>
                  </a:extLst>
                </a:gridCol>
                <a:gridCol w="987945">
                  <a:extLst>
                    <a:ext uri="{9D8B030D-6E8A-4147-A177-3AD203B41FA5}">
                      <a16:colId xmlns:a16="http://schemas.microsoft.com/office/drawing/2014/main" val="3251685623"/>
                    </a:ext>
                  </a:extLst>
                </a:gridCol>
                <a:gridCol w="1697414">
                  <a:extLst>
                    <a:ext uri="{9D8B030D-6E8A-4147-A177-3AD203B41FA5}">
                      <a16:colId xmlns:a16="http://schemas.microsoft.com/office/drawing/2014/main" val="2079983391"/>
                    </a:ext>
                  </a:extLst>
                </a:gridCol>
                <a:gridCol w="2921839">
                  <a:extLst>
                    <a:ext uri="{9D8B030D-6E8A-4147-A177-3AD203B41FA5}">
                      <a16:colId xmlns:a16="http://schemas.microsoft.com/office/drawing/2014/main" val="3597878201"/>
                    </a:ext>
                  </a:extLst>
                </a:gridCol>
                <a:gridCol w="1187636">
                  <a:extLst>
                    <a:ext uri="{9D8B030D-6E8A-4147-A177-3AD203B41FA5}">
                      <a16:colId xmlns:a16="http://schemas.microsoft.com/office/drawing/2014/main" val="2502179791"/>
                    </a:ext>
                  </a:extLst>
                </a:gridCol>
                <a:gridCol w="1557335">
                  <a:extLst>
                    <a:ext uri="{9D8B030D-6E8A-4147-A177-3AD203B41FA5}">
                      <a16:colId xmlns:a16="http://schemas.microsoft.com/office/drawing/2014/main" val="1764695324"/>
                    </a:ext>
                  </a:extLst>
                </a:gridCol>
              </a:tblGrid>
              <a:tr h="104543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Iteration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Charge</a:t>
                      </a:r>
                      <a:r>
                        <a:rPr lang="en-GB" baseline="0" dirty="0"/>
                        <a:t> noise Valley</a:t>
                      </a:r>
                    </a:p>
                    <a:p>
                      <a:pPr algn="ctr"/>
                      <a:r>
                        <a:rPr lang="en-GB" baseline="0" dirty="0" err="1"/>
                        <a:t>uuid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/>
                        <a:t>Approx</a:t>
                      </a:r>
                      <a:r>
                        <a:rPr lang="en-GB" dirty="0"/>
                        <a:t> </a:t>
                      </a:r>
                    </a:p>
                    <a:p>
                      <a:pPr algn="ctr"/>
                      <a:r>
                        <a:rPr lang="en-GB" dirty="0"/>
                        <a:t>Current (</a:t>
                      </a:r>
                      <a:r>
                        <a:rPr lang="en-GB" dirty="0" err="1"/>
                        <a:t>pA</a:t>
                      </a:r>
                      <a:r>
                        <a:rPr lang="en-GB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Comment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Charge</a:t>
                      </a:r>
                      <a:r>
                        <a:rPr lang="en-GB" baseline="0"/>
                        <a:t> noise Slope</a:t>
                      </a:r>
                    </a:p>
                    <a:p>
                      <a:pPr algn="ctr"/>
                      <a:r>
                        <a:rPr lang="en-GB" baseline="0"/>
                        <a:t>uuid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/>
                        <a:t>Approx</a:t>
                      </a:r>
                      <a:r>
                        <a:rPr lang="en-GB" dirty="0"/>
                        <a:t> Current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(</a:t>
                      </a:r>
                      <a:r>
                        <a:rPr lang="en-GB" dirty="0" err="1"/>
                        <a:t>pA</a:t>
                      </a:r>
                      <a:r>
                        <a:rPr lang="en-GB" dirty="0"/>
                        <a:t>)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8297162"/>
                  </a:ext>
                </a:extLst>
              </a:tr>
              <a:tr h="46291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16764_83346_823255110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accent2"/>
                          </a:solidFill>
                        </a:rPr>
                        <a:t>A </a:t>
                      </a:r>
                      <a:r>
                        <a:rPr lang="en-GB" b="1" baseline="0" dirty="0">
                          <a:solidFill>
                            <a:schemeClr val="accent2"/>
                          </a:solidFill>
                        </a:rPr>
                        <a:t>bit high</a:t>
                      </a:r>
                      <a:endParaRPr lang="en-GB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16764_89435_260255110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accent1"/>
                          </a:solidFill>
                        </a:rPr>
                        <a:t>OK small jump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6887339"/>
                  </a:ext>
                </a:extLst>
              </a:tr>
              <a:tr h="32167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16764_90048_161255110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accent1"/>
                          </a:solidFill>
                        </a:rPr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16764_91029_819255110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accent2"/>
                          </a:solidFill>
                        </a:rPr>
                        <a:t>OK</a:t>
                      </a:r>
                      <a:r>
                        <a:rPr lang="en-GB" b="1" baseline="0" dirty="0">
                          <a:solidFill>
                            <a:schemeClr val="accent2"/>
                          </a:solidFill>
                        </a:rPr>
                        <a:t> a bit high</a:t>
                      </a:r>
                      <a:endParaRPr lang="en-GB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260906"/>
                  </a:ext>
                </a:extLst>
              </a:tr>
              <a:tr h="32167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16764_92568_974255110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accent1"/>
                          </a:solidFill>
                        </a:rPr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/>
                        </a:rPr>
                        <a:t>16764_92568_974255110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accent1"/>
                          </a:solidFill>
                        </a:rPr>
                        <a:t>OK</a:t>
                      </a:r>
                      <a:r>
                        <a:rPr lang="en-GB" b="1" baseline="0" dirty="0">
                          <a:solidFill>
                            <a:schemeClr val="accent1"/>
                          </a:solidFill>
                        </a:rPr>
                        <a:t> </a:t>
                      </a:r>
                      <a:endParaRPr lang="en-GB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7870929"/>
                  </a:ext>
                </a:extLst>
              </a:tr>
            </a:tbl>
          </a:graphicData>
        </a:graphic>
      </p:graphicFrame>
      <p:cxnSp>
        <p:nvCxnSpPr>
          <p:cNvPr id="13" name="Straight Arrow Connector 12"/>
          <p:cNvCxnSpPr/>
          <p:nvPr/>
        </p:nvCxnSpPr>
        <p:spPr>
          <a:xfrm>
            <a:off x="10540539" y="4955460"/>
            <a:ext cx="527756" cy="4318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077499" y="92223"/>
            <a:ext cx="2926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Start: 15/02/23 at 20h18</a:t>
            </a:r>
          </a:p>
          <a:p>
            <a:r>
              <a:rPr lang="en-GB" dirty="0"/>
              <a:t>End: 15/02/23 at 21h32</a:t>
            </a:r>
          </a:p>
        </p:txBody>
      </p:sp>
      <p:sp>
        <p:nvSpPr>
          <p:cNvPr id="8" name="Rectangle 7"/>
          <p:cNvSpPr/>
          <p:nvPr/>
        </p:nvSpPr>
        <p:spPr>
          <a:xfrm>
            <a:off x="8872318" y="3776305"/>
            <a:ext cx="2638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effectLst/>
              </a:rPr>
              <a:t>16764_93179_736255110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828023" y="3644666"/>
            <a:ext cx="2638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effectLst/>
              </a:rPr>
              <a:t>16764_93201_636255110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0616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1144</Words>
  <Application>Microsoft Office PowerPoint</Application>
  <PresentationFormat>Widescreen</PresentationFormat>
  <Paragraphs>403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Office Theme</vt:lpstr>
      <vt:lpstr>SQ22-79-5-2-2</vt:lpstr>
      <vt:lpstr>Charge Noise Data</vt:lpstr>
      <vt:lpstr>About the sample</vt:lpstr>
      <vt:lpstr>Procedure</vt:lpstr>
      <vt:lpstr>Technical details</vt:lpstr>
      <vt:lpstr>Full Scan</vt:lpstr>
      <vt:lpstr>Peak 1 , Current targeted = 400 pA, Voltage valley = 1161 mV</vt:lpstr>
      <vt:lpstr>PowerPoint Presentation</vt:lpstr>
      <vt:lpstr>Peak 2 , Current targeted = 450 pA, Voltage valley = 1171 mV</vt:lpstr>
      <vt:lpstr>PowerPoint Presentation</vt:lpstr>
      <vt:lpstr>Peak 3 , Current targeted = 550 pA, Voltage valley = 1180 mV</vt:lpstr>
      <vt:lpstr>PowerPoint Presentation</vt:lpstr>
      <vt:lpstr>Peak 4 , Current targeted = 550 pA, Voltage valley = 1189 mV</vt:lpstr>
      <vt:lpstr>PowerPoint Presentation</vt:lpstr>
      <vt:lpstr>Peak 5 , Current targeted = 650 pA, Voltage valley = 1198 mV</vt:lpstr>
      <vt:lpstr>Peak 6, Current targeted = 650 pA, Voltage valley = 1206 mV</vt:lpstr>
      <vt:lpstr>PowerPoint Presentation</vt:lpstr>
      <vt:lpstr>Peak 7, Current targeted = 650 pA, Voltage valley = 1215 mV</vt:lpstr>
      <vt:lpstr>PowerPoint Presentation</vt:lpstr>
      <vt:lpstr>Peak 8, Current targeted = 550 pA, Voltage valley = 1223 mV</vt:lpstr>
      <vt:lpstr>PowerPoint Presentation</vt:lpstr>
      <vt:lpstr>Peak 9, Current targeted = 450 pA, Voltage valley = 1233 mV</vt:lpstr>
      <vt:lpstr>PowerPoint Presentation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Charge Noise Data</dc:title>
  <dc:creator>Local Administrator</dc:creator>
  <cp:lastModifiedBy>Davide Degli Esposti</cp:lastModifiedBy>
  <cp:revision>24</cp:revision>
  <dcterms:created xsi:type="dcterms:W3CDTF">2023-02-14T17:41:52Z</dcterms:created>
  <dcterms:modified xsi:type="dcterms:W3CDTF">2023-05-15T08:10:39Z</dcterms:modified>
</cp:coreProperties>
</file>