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4660"/>
  </p:normalViewPr>
  <p:slideViewPr>
    <p:cSldViewPr snapToGrid="0">
      <p:cViewPr>
        <p:scale>
          <a:sx n="172" d="100"/>
          <a:sy n="172" d="100"/>
        </p:scale>
        <p:origin x="2322" y="19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C3E18-3143-AB38-FEC2-622B0AD61A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5217C778-E7BC-63DA-544C-284D0C2235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EB609673-4147-1A53-1302-A6225DD1E72B}"/>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3BD465A9-9870-DA88-C390-D393D5215A7D}"/>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D4966A5B-26DD-8229-2C9F-60C396BC6B63}"/>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182342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DC5F9-8721-A13E-4F68-191AED7F9BBD}"/>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26FC2B63-154F-C0C5-F466-C48952C54A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AFDF5022-19CB-4195-0CAB-35552FC04140}"/>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BC926C6F-F132-79B5-8352-9277191F2EDA}"/>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CE76E128-E013-75E4-0A26-C8D91BCD1E6A}"/>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963964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22F9D2-1CC6-F189-2BA2-54DBBC06239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6048D012-AF52-BE48-FB3D-C58656CA4E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788DE000-DBA0-1C00-688D-F9B2784F6D5C}"/>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AE9C33D5-1C3B-2E87-F752-972BEF62EDFB}"/>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9B40557D-C463-1AA7-11B7-C53BF46A78F9}"/>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865861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D6C7D-6993-8A04-AC50-286EFB4A6F33}"/>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68A9A0A0-3E0B-4E7B-E336-FC770149EB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FE781019-76F7-76E6-625E-A3F77F12BB54}"/>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B43C4758-C36A-84CD-2991-E9816529729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6DA6E5B-C356-CCAE-BD02-42108F3E2EF3}"/>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1252645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B6E26-D50C-CEAD-6952-9A8A64BFE5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8BCE1796-9FEA-9BBD-24B8-EE9AD962F5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1F9788-149E-ECE6-CB79-A5E53AA5D3AD}"/>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3182D517-74AC-25B2-28CC-A092D56ABF29}"/>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857B5C3D-66B0-3846-8DE4-175F208FC304}"/>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210633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4BCC6-BEF6-DF1A-431B-BF0EB1F2A83D}"/>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14319B54-C808-B3F4-EEFE-86F31D80F8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EBEA78DD-F306-EC29-BD7A-0C9D9AF9B84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2D7EE014-D25B-CEC2-9E78-8232FD2E6DE1}"/>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6" name="Footer Placeholder 5">
            <a:extLst>
              <a:ext uri="{FF2B5EF4-FFF2-40B4-BE49-F238E27FC236}">
                <a16:creationId xmlns:a16="http://schemas.microsoft.com/office/drawing/2014/main" id="{E4B245E0-30E9-FD63-B1D8-C867FABB0948}"/>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8CCA626D-806F-3A20-D1E8-D56CCB399A6E}"/>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3147573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F6791-F949-EA5E-8C35-3F5D6D56E374}"/>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11D5B1EF-DA75-B08A-0B81-BDC12F28B0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2F0E79-4FBB-B6B0-EE73-648CCCD899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011D12EE-2505-6773-73C0-21F2A70DB7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5BA439-A118-048A-E293-44AE6FB4F7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B991F990-9FC6-F899-1DCE-59003C420306}"/>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8" name="Footer Placeholder 7">
            <a:extLst>
              <a:ext uri="{FF2B5EF4-FFF2-40B4-BE49-F238E27FC236}">
                <a16:creationId xmlns:a16="http://schemas.microsoft.com/office/drawing/2014/main" id="{FA65AFCD-23EF-572F-AD4D-E84F2CB95EA7}"/>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A953FD49-7B1E-0D18-C306-954B23BC7E7D}"/>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554687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67210-4B86-80D0-6C70-239F2396F4F4}"/>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D8DAFE04-9F5D-DBF7-FED9-B34C6A166D58}"/>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4" name="Footer Placeholder 3">
            <a:extLst>
              <a:ext uri="{FF2B5EF4-FFF2-40B4-BE49-F238E27FC236}">
                <a16:creationId xmlns:a16="http://schemas.microsoft.com/office/drawing/2014/main" id="{1B1612A2-EB20-406D-77B4-26CF24B2DA0E}"/>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4C24C667-76F9-EB71-10D8-52029B83089D}"/>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186015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AB0BFF-BF5D-3186-7048-8E2AEA8F65E8}"/>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3" name="Footer Placeholder 2">
            <a:extLst>
              <a:ext uri="{FF2B5EF4-FFF2-40B4-BE49-F238E27FC236}">
                <a16:creationId xmlns:a16="http://schemas.microsoft.com/office/drawing/2014/main" id="{31369DD6-9B80-84CA-842D-149B35F793AA}"/>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3E224A8E-95CD-E8FC-46C1-A741CB7B14FB}"/>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019621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25410-0723-5E60-36B6-C47395D0E9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EB2A9801-E538-3EC6-B75E-2651C12252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495F94CD-6206-CA79-D7EA-F3BD1E9E9E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6FB21D-937D-DC7F-BF66-4BBB4B11A474}"/>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6" name="Footer Placeholder 5">
            <a:extLst>
              <a:ext uri="{FF2B5EF4-FFF2-40B4-BE49-F238E27FC236}">
                <a16:creationId xmlns:a16="http://schemas.microsoft.com/office/drawing/2014/main" id="{50C213D7-E410-5D63-CBB4-E6AD769DD9EE}"/>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452C827B-59D1-E20B-554E-08DA54295C76}"/>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2058968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ABD7-65ED-92B6-FDBE-62C28CD587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77DC8755-FAC3-63DF-1466-FC90181942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FDBB6C37-CCFD-DE8C-8984-04773550F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EDE81-8FAD-0CAE-457B-A0E0FFA9889A}"/>
              </a:ext>
            </a:extLst>
          </p:cNvPr>
          <p:cNvSpPr>
            <a:spLocks noGrp="1"/>
          </p:cNvSpPr>
          <p:nvPr>
            <p:ph type="dt" sz="half" idx="10"/>
          </p:nvPr>
        </p:nvSpPr>
        <p:spPr/>
        <p:txBody>
          <a:bodyPr/>
          <a:lstStyle/>
          <a:p>
            <a:fld id="{3C1A279D-CEEA-46A4-BF8E-3C9635BDDD5A}" type="datetimeFigureOut">
              <a:rPr lang="nl-NL" smtClean="0"/>
              <a:t>14-12-2023</a:t>
            </a:fld>
            <a:endParaRPr lang="nl-NL"/>
          </a:p>
        </p:txBody>
      </p:sp>
      <p:sp>
        <p:nvSpPr>
          <p:cNvPr id="6" name="Footer Placeholder 5">
            <a:extLst>
              <a:ext uri="{FF2B5EF4-FFF2-40B4-BE49-F238E27FC236}">
                <a16:creationId xmlns:a16="http://schemas.microsoft.com/office/drawing/2014/main" id="{D7275B96-27AC-67F6-04C7-21ADE5C6EB89}"/>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413FC06D-00FB-BD04-7F24-C112E3110363}"/>
              </a:ext>
            </a:extLst>
          </p:cNvPr>
          <p:cNvSpPr>
            <a:spLocks noGrp="1"/>
          </p:cNvSpPr>
          <p:nvPr>
            <p:ph type="sldNum" sz="quarter" idx="12"/>
          </p:nvPr>
        </p:nvSpPr>
        <p:spPr/>
        <p:txBody>
          <a:bodyPr/>
          <a:lstStyle/>
          <a:p>
            <a:fld id="{B87F4CD1-35FE-421E-8AF2-9D1DB665069C}" type="slidenum">
              <a:rPr lang="nl-NL" smtClean="0"/>
              <a:t>‹#›</a:t>
            </a:fld>
            <a:endParaRPr lang="nl-NL"/>
          </a:p>
        </p:txBody>
      </p:sp>
    </p:spTree>
    <p:extLst>
      <p:ext uri="{BB962C8B-B14F-4D97-AF65-F5344CB8AC3E}">
        <p14:creationId xmlns:p14="http://schemas.microsoft.com/office/powerpoint/2010/main" val="1790541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17FEC6-545E-5363-BC34-0CC866AD7A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A5A932DB-0212-23C1-A35D-6CD9D0F65A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C8F592B6-11BC-ADCE-A344-2CB710C6B1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1A279D-CEEA-46A4-BF8E-3C9635BDDD5A}" type="datetimeFigureOut">
              <a:rPr lang="nl-NL" smtClean="0"/>
              <a:t>14-12-2023</a:t>
            </a:fld>
            <a:endParaRPr lang="nl-NL"/>
          </a:p>
        </p:txBody>
      </p:sp>
      <p:sp>
        <p:nvSpPr>
          <p:cNvPr id="5" name="Footer Placeholder 4">
            <a:extLst>
              <a:ext uri="{FF2B5EF4-FFF2-40B4-BE49-F238E27FC236}">
                <a16:creationId xmlns:a16="http://schemas.microsoft.com/office/drawing/2014/main" id="{54FE8FB6-9335-1DED-3D54-FA08EE32B9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85F5DF92-4691-46BB-7278-0F72D869B8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7F4CD1-35FE-421E-8AF2-9D1DB665069C}" type="slidenum">
              <a:rPr lang="nl-NL" smtClean="0"/>
              <a:t>‹#›</a:t>
            </a:fld>
            <a:endParaRPr lang="nl-NL"/>
          </a:p>
        </p:txBody>
      </p:sp>
    </p:spTree>
    <p:extLst>
      <p:ext uri="{BB962C8B-B14F-4D97-AF65-F5344CB8AC3E}">
        <p14:creationId xmlns:p14="http://schemas.microsoft.com/office/powerpoint/2010/main" val="2870507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08E5A0-B25F-33FB-1740-0C5B537D290F}"/>
              </a:ext>
            </a:extLst>
          </p:cNvPr>
          <p:cNvPicPr>
            <a:picLocks noChangeAspect="1"/>
          </p:cNvPicPr>
          <p:nvPr/>
        </p:nvPicPr>
        <p:blipFill>
          <a:blip r:embed="rId2"/>
          <a:stretch>
            <a:fillRect/>
          </a:stretch>
        </p:blipFill>
        <p:spPr>
          <a:xfrm>
            <a:off x="1338067" y="841705"/>
            <a:ext cx="3492000" cy="3492000"/>
          </a:xfrm>
          <a:prstGeom prst="rect">
            <a:avLst/>
          </a:prstGeom>
        </p:spPr>
      </p:pic>
      <p:pic>
        <p:nvPicPr>
          <p:cNvPr id="7" name="Picture 6">
            <a:extLst>
              <a:ext uri="{FF2B5EF4-FFF2-40B4-BE49-F238E27FC236}">
                <a16:creationId xmlns:a16="http://schemas.microsoft.com/office/drawing/2014/main" id="{654A4AB9-8892-667A-E792-8B7B6BB81B3A}"/>
              </a:ext>
            </a:extLst>
          </p:cNvPr>
          <p:cNvPicPr>
            <a:picLocks noChangeAspect="1"/>
          </p:cNvPicPr>
          <p:nvPr/>
        </p:nvPicPr>
        <p:blipFill>
          <a:blip r:embed="rId3"/>
          <a:stretch>
            <a:fillRect/>
          </a:stretch>
        </p:blipFill>
        <p:spPr>
          <a:xfrm>
            <a:off x="7343777" y="266700"/>
            <a:ext cx="4680000" cy="4680000"/>
          </a:xfrm>
          <a:prstGeom prst="rect">
            <a:avLst/>
          </a:prstGeom>
        </p:spPr>
      </p:pic>
      <p:pic>
        <p:nvPicPr>
          <p:cNvPr id="11" name="Picture 10">
            <a:extLst>
              <a:ext uri="{FF2B5EF4-FFF2-40B4-BE49-F238E27FC236}">
                <a16:creationId xmlns:a16="http://schemas.microsoft.com/office/drawing/2014/main" id="{4E5F97A6-F803-A264-502E-F3D784299926}"/>
              </a:ext>
            </a:extLst>
          </p:cNvPr>
          <p:cNvPicPr>
            <a:picLocks noChangeAspect="1"/>
          </p:cNvPicPr>
          <p:nvPr/>
        </p:nvPicPr>
        <p:blipFill>
          <a:blip r:embed="rId4"/>
          <a:stretch>
            <a:fillRect/>
          </a:stretch>
        </p:blipFill>
        <p:spPr>
          <a:xfrm>
            <a:off x="5298600" y="1821515"/>
            <a:ext cx="1594800" cy="1594800"/>
          </a:xfrm>
          <a:prstGeom prst="rect">
            <a:avLst/>
          </a:prstGeom>
        </p:spPr>
      </p:pic>
      <p:sp>
        <p:nvSpPr>
          <p:cNvPr id="17" name="Rectangle 16">
            <a:extLst>
              <a:ext uri="{FF2B5EF4-FFF2-40B4-BE49-F238E27FC236}">
                <a16:creationId xmlns:a16="http://schemas.microsoft.com/office/drawing/2014/main" id="{6549DE43-C47A-3CBD-2508-46953C94BC14}"/>
              </a:ext>
            </a:extLst>
          </p:cNvPr>
          <p:cNvSpPr/>
          <p:nvPr/>
        </p:nvSpPr>
        <p:spPr>
          <a:xfrm rot="1353052">
            <a:off x="9389691" y="2735339"/>
            <a:ext cx="928800" cy="1314000"/>
          </a:xfrm>
          <a:prstGeom prst="rect">
            <a:avLst/>
          </a:prstGeom>
          <a:noFill/>
          <a:ln w="952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tangle 20">
            <a:extLst>
              <a:ext uri="{FF2B5EF4-FFF2-40B4-BE49-F238E27FC236}">
                <a16:creationId xmlns:a16="http://schemas.microsoft.com/office/drawing/2014/main" id="{0F183210-13B7-4949-587A-6D03D5E77CC8}"/>
              </a:ext>
            </a:extLst>
          </p:cNvPr>
          <p:cNvSpPr/>
          <p:nvPr/>
        </p:nvSpPr>
        <p:spPr>
          <a:xfrm rot="1353052">
            <a:off x="2792181" y="2746779"/>
            <a:ext cx="928800" cy="1314000"/>
          </a:xfrm>
          <a:prstGeom prst="rect">
            <a:avLst/>
          </a:prstGeom>
          <a:noFill/>
          <a:ln w="952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6" name="Straight Arrow Connector 25">
            <a:extLst>
              <a:ext uri="{FF2B5EF4-FFF2-40B4-BE49-F238E27FC236}">
                <a16:creationId xmlns:a16="http://schemas.microsoft.com/office/drawing/2014/main" id="{EDD44E32-98AB-D46B-BDC2-37253C8816A2}"/>
              </a:ext>
            </a:extLst>
          </p:cNvPr>
          <p:cNvCxnSpPr/>
          <p:nvPr/>
        </p:nvCxnSpPr>
        <p:spPr>
          <a:xfrm flipH="1">
            <a:off x="6688974" y="1767840"/>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FE75116B-B7FA-0D7B-3858-15F03C40A4D0}"/>
              </a:ext>
            </a:extLst>
          </p:cNvPr>
          <p:cNvCxnSpPr>
            <a:cxnSpLocks/>
          </p:cNvCxnSpPr>
          <p:nvPr/>
        </p:nvCxnSpPr>
        <p:spPr>
          <a:xfrm rot="10800000" flipH="1">
            <a:off x="5091400" y="3087009"/>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8" name="Straight Arrow Connector 27">
            <a:extLst>
              <a:ext uri="{FF2B5EF4-FFF2-40B4-BE49-F238E27FC236}">
                <a16:creationId xmlns:a16="http://schemas.microsoft.com/office/drawing/2014/main" id="{874B807B-DC36-9425-74F7-83E68F957EBC}"/>
              </a:ext>
            </a:extLst>
          </p:cNvPr>
          <p:cNvCxnSpPr>
            <a:cxnSpLocks/>
          </p:cNvCxnSpPr>
          <p:nvPr/>
        </p:nvCxnSpPr>
        <p:spPr>
          <a:xfrm rot="5400000" flipH="1">
            <a:off x="6273294" y="3397134"/>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a:extLst>
              <a:ext uri="{FF2B5EF4-FFF2-40B4-BE49-F238E27FC236}">
                <a16:creationId xmlns:a16="http://schemas.microsoft.com/office/drawing/2014/main" id="{0CE3C49F-8D24-F1CC-F743-5FFD24298C44}"/>
              </a:ext>
            </a:extLst>
          </p:cNvPr>
          <p:cNvCxnSpPr>
            <a:cxnSpLocks/>
          </p:cNvCxnSpPr>
          <p:nvPr/>
        </p:nvCxnSpPr>
        <p:spPr>
          <a:xfrm rot="-5400000" flipH="1">
            <a:off x="5532739" y="1486019"/>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3" name="TextBox 32">
            <a:extLst>
              <a:ext uri="{FF2B5EF4-FFF2-40B4-BE49-F238E27FC236}">
                <a16:creationId xmlns:a16="http://schemas.microsoft.com/office/drawing/2014/main" id="{AD7C4F3B-5F5F-02F6-4513-19DCEC8435F8}"/>
              </a:ext>
            </a:extLst>
          </p:cNvPr>
          <p:cNvSpPr txBox="1"/>
          <p:nvPr/>
        </p:nvSpPr>
        <p:spPr>
          <a:xfrm>
            <a:off x="1218434" y="813678"/>
            <a:ext cx="9382298" cy="369332"/>
          </a:xfrm>
          <a:prstGeom prst="rect">
            <a:avLst/>
          </a:prstGeom>
          <a:noFill/>
        </p:spPr>
        <p:txBody>
          <a:bodyPr wrap="square" rtlCol="0">
            <a:spAutoFit/>
          </a:bodyPr>
          <a:lstStyle/>
          <a:p>
            <a:r>
              <a:rPr lang="en-US" dirty="0"/>
              <a:t>(a)				  (b)		          (c)</a:t>
            </a:r>
            <a:endParaRPr lang="nl-NL" dirty="0"/>
          </a:p>
        </p:txBody>
      </p:sp>
    </p:spTree>
    <p:extLst>
      <p:ext uri="{BB962C8B-B14F-4D97-AF65-F5344CB8AC3E}">
        <p14:creationId xmlns:p14="http://schemas.microsoft.com/office/powerpoint/2010/main" val="1649186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08E5A0-B25F-33FB-1740-0C5B537D290F}"/>
              </a:ext>
            </a:extLst>
          </p:cNvPr>
          <p:cNvPicPr>
            <a:picLocks noChangeAspect="1"/>
          </p:cNvPicPr>
          <p:nvPr/>
        </p:nvPicPr>
        <p:blipFill>
          <a:blip r:embed="rId2"/>
          <a:stretch>
            <a:fillRect/>
          </a:stretch>
        </p:blipFill>
        <p:spPr>
          <a:xfrm>
            <a:off x="1338067" y="841705"/>
            <a:ext cx="3492000" cy="3492000"/>
          </a:xfrm>
          <a:prstGeom prst="rect">
            <a:avLst/>
          </a:prstGeom>
        </p:spPr>
      </p:pic>
      <p:pic>
        <p:nvPicPr>
          <p:cNvPr id="7" name="Picture 6">
            <a:extLst>
              <a:ext uri="{FF2B5EF4-FFF2-40B4-BE49-F238E27FC236}">
                <a16:creationId xmlns:a16="http://schemas.microsoft.com/office/drawing/2014/main" id="{654A4AB9-8892-667A-E792-8B7B6BB81B3A}"/>
              </a:ext>
            </a:extLst>
          </p:cNvPr>
          <p:cNvPicPr>
            <a:picLocks noChangeAspect="1"/>
          </p:cNvPicPr>
          <p:nvPr/>
        </p:nvPicPr>
        <p:blipFill>
          <a:blip r:embed="rId3"/>
          <a:stretch>
            <a:fillRect/>
          </a:stretch>
        </p:blipFill>
        <p:spPr>
          <a:xfrm>
            <a:off x="7343777" y="266700"/>
            <a:ext cx="4680000" cy="4680000"/>
          </a:xfrm>
          <a:prstGeom prst="rect">
            <a:avLst/>
          </a:prstGeom>
        </p:spPr>
      </p:pic>
      <p:pic>
        <p:nvPicPr>
          <p:cNvPr id="11" name="Picture 10">
            <a:extLst>
              <a:ext uri="{FF2B5EF4-FFF2-40B4-BE49-F238E27FC236}">
                <a16:creationId xmlns:a16="http://schemas.microsoft.com/office/drawing/2014/main" id="{4E5F97A6-F803-A264-502E-F3D784299926}"/>
              </a:ext>
            </a:extLst>
          </p:cNvPr>
          <p:cNvPicPr>
            <a:picLocks noChangeAspect="1"/>
          </p:cNvPicPr>
          <p:nvPr/>
        </p:nvPicPr>
        <p:blipFill>
          <a:blip r:embed="rId4"/>
          <a:stretch>
            <a:fillRect/>
          </a:stretch>
        </p:blipFill>
        <p:spPr>
          <a:xfrm>
            <a:off x="5298600" y="1821515"/>
            <a:ext cx="1594800" cy="1594800"/>
          </a:xfrm>
          <a:prstGeom prst="rect">
            <a:avLst/>
          </a:prstGeom>
        </p:spPr>
      </p:pic>
      <p:sp>
        <p:nvSpPr>
          <p:cNvPr id="17" name="Rectangle 16">
            <a:extLst>
              <a:ext uri="{FF2B5EF4-FFF2-40B4-BE49-F238E27FC236}">
                <a16:creationId xmlns:a16="http://schemas.microsoft.com/office/drawing/2014/main" id="{6549DE43-C47A-3CBD-2508-46953C94BC14}"/>
              </a:ext>
            </a:extLst>
          </p:cNvPr>
          <p:cNvSpPr/>
          <p:nvPr/>
        </p:nvSpPr>
        <p:spPr>
          <a:xfrm rot="1353052">
            <a:off x="9389691" y="2735339"/>
            <a:ext cx="928800" cy="1314000"/>
          </a:xfrm>
          <a:prstGeom prst="rect">
            <a:avLst/>
          </a:prstGeom>
          <a:noFill/>
          <a:ln w="952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tangle 20">
            <a:extLst>
              <a:ext uri="{FF2B5EF4-FFF2-40B4-BE49-F238E27FC236}">
                <a16:creationId xmlns:a16="http://schemas.microsoft.com/office/drawing/2014/main" id="{0F183210-13B7-4949-587A-6D03D5E77CC8}"/>
              </a:ext>
            </a:extLst>
          </p:cNvPr>
          <p:cNvSpPr/>
          <p:nvPr/>
        </p:nvSpPr>
        <p:spPr>
          <a:xfrm rot="1353052">
            <a:off x="2792181" y="2746779"/>
            <a:ext cx="928800" cy="1314000"/>
          </a:xfrm>
          <a:prstGeom prst="rect">
            <a:avLst/>
          </a:prstGeom>
          <a:noFill/>
          <a:ln w="952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6" name="Straight Arrow Connector 25">
            <a:extLst>
              <a:ext uri="{FF2B5EF4-FFF2-40B4-BE49-F238E27FC236}">
                <a16:creationId xmlns:a16="http://schemas.microsoft.com/office/drawing/2014/main" id="{EDD44E32-98AB-D46B-BDC2-37253C8816A2}"/>
              </a:ext>
            </a:extLst>
          </p:cNvPr>
          <p:cNvCxnSpPr/>
          <p:nvPr/>
        </p:nvCxnSpPr>
        <p:spPr>
          <a:xfrm flipH="1">
            <a:off x="6688974" y="1767840"/>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FE75116B-B7FA-0D7B-3858-15F03C40A4D0}"/>
              </a:ext>
            </a:extLst>
          </p:cNvPr>
          <p:cNvCxnSpPr>
            <a:cxnSpLocks/>
          </p:cNvCxnSpPr>
          <p:nvPr/>
        </p:nvCxnSpPr>
        <p:spPr>
          <a:xfrm rot="10800000" flipH="1">
            <a:off x="5091400" y="3087009"/>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8" name="Straight Arrow Connector 27">
            <a:extLst>
              <a:ext uri="{FF2B5EF4-FFF2-40B4-BE49-F238E27FC236}">
                <a16:creationId xmlns:a16="http://schemas.microsoft.com/office/drawing/2014/main" id="{874B807B-DC36-9425-74F7-83E68F957EBC}"/>
              </a:ext>
            </a:extLst>
          </p:cNvPr>
          <p:cNvCxnSpPr>
            <a:cxnSpLocks/>
          </p:cNvCxnSpPr>
          <p:nvPr/>
        </p:nvCxnSpPr>
        <p:spPr>
          <a:xfrm rot="5400000" flipH="1">
            <a:off x="6273294" y="3397134"/>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a:extLst>
              <a:ext uri="{FF2B5EF4-FFF2-40B4-BE49-F238E27FC236}">
                <a16:creationId xmlns:a16="http://schemas.microsoft.com/office/drawing/2014/main" id="{0CE3C49F-8D24-F1CC-F743-5FFD24298C44}"/>
              </a:ext>
            </a:extLst>
          </p:cNvPr>
          <p:cNvCxnSpPr>
            <a:cxnSpLocks/>
          </p:cNvCxnSpPr>
          <p:nvPr/>
        </p:nvCxnSpPr>
        <p:spPr>
          <a:xfrm rot="-5400000" flipH="1">
            <a:off x="5532739" y="1486019"/>
            <a:ext cx="399011" cy="354677"/>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33" name="TextBox 32">
            <a:extLst>
              <a:ext uri="{FF2B5EF4-FFF2-40B4-BE49-F238E27FC236}">
                <a16:creationId xmlns:a16="http://schemas.microsoft.com/office/drawing/2014/main" id="{AD7C4F3B-5F5F-02F6-4513-19DCEC8435F8}"/>
              </a:ext>
            </a:extLst>
          </p:cNvPr>
          <p:cNvSpPr txBox="1"/>
          <p:nvPr/>
        </p:nvSpPr>
        <p:spPr>
          <a:xfrm>
            <a:off x="1218434" y="813678"/>
            <a:ext cx="9382298" cy="369332"/>
          </a:xfrm>
          <a:prstGeom prst="rect">
            <a:avLst/>
          </a:prstGeom>
          <a:noFill/>
        </p:spPr>
        <p:txBody>
          <a:bodyPr wrap="square" rtlCol="0">
            <a:spAutoFit/>
          </a:bodyPr>
          <a:lstStyle/>
          <a:p>
            <a:r>
              <a:rPr lang="en-US" dirty="0"/>
              <a:t>(a)				  (b)		          (c)</a:t>
            </a:r>
            <a:endParaRPr lang="nl-NL" dirty="0"/>
          </a:p>
        </p:txBody>
      </p:sp>
      <p:sp>
        <p:nvSpPr>
          <p:cNvPr id="2" name="TextBox 1">
            <a:extLst>
              <a:ext uri="{FF2B5EF4-FFF2-40B4-BE49-F238E27FC236}">
                <a16:creationId xmlns:a16="http://schemas.microsoft.com/office/drawing/2014/main" id="{AB47E8DA-C043-6B07-41A4-27353ADC19C0}"/>
              </a:ext>
            </a:extLst>
          </p:cNvPr>
          <p:cNvSpPr txBox="1"/>
          <p:nvPr/>
        </p:nvSpPr>
        <p:spPr>
          <a:xfrm>
            <a:off x="975362" y="4946700"/>
            <a:ext cx="3580014" cy="1569660"/>
          </a:xfrm>
          <a:prstGeom prst="rect">
            <a:avLst/>
          </a:prstGeom>
          <a:noFill/>
        </p:spPr>
        <p:txBody>
          <a:bodyPr wrap="square" rtlCol="0">
            <a:spAutoFit/>
          </a:bodyPr>
          <a:lstStyle/>
          <a:p>
            <a:r>
              <a:rPr lang="en-US" sz="1200" dirty="0">
                <a:effectLst/>
                <a:latin typeface="Calibri" panose="020F0502020204030204" pitchFamily="34" charset="0"/>
                <a:ea typeface="Calibri" panose="020F0502020204030204" pitchFamily="34" charset="0"/>
                <a:cs typeface="Times New Roman" panose="02020603050405020304" pitchFamily="18" charset="0"/>
              </a:rPr>
              <a:t>Cumulative LEED pattern (electron energies between 2.5 and 17 eV) measured at room temperature on the clean Ge(110) surface. The diffuse background of the inelastically scattered electrons is removed for every single images in the constituting series. The Ge(110) surface exhibits a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c</a:t>
            </a:r>
            <a:r>
              <a:rPr lang="en-US" sz="1200" dirty="0">
                <a:effectLst/>
                <a:latin typeface="Calibri" panose="020F0502020204030204" pitchFamily="34" charset="0"/>
                <a:ea typeface="Calibri" panose="020F0502020204030204" pitchFamily="34" charset="0"/>
                <a:cs typeface="Times New Roman" panose="02020603050405020304" pitchFamily="18" charset="0"/>
              </a:rPr>
              <a:t>(2x8) structure, see B.Z.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Olshanetsky</a:t>
            </a:r>
            <a:r>
              <a:rPr lang="en-US" sz="1200" dirty="0">
                <a:effectLst/>
                <a:latin typeface="Calibri" panose="020F0502020204030204" pitchFamily="34" charset="0"/>
                <a:ea typeface="Calibri" panose="020F0502020204030204" pitchFamily="34" charset="0"/>
                <a:cs typeface="Times New Roman" panose="02020603050405020304" pitchFamily="18" charset="0"/>
              </a:rPr>
              <a:t>, S.M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Repinsky</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A.A.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Shlyaev</a:t>
            </a:r>
            <a:r>
              <a:rPr lang="en-US" sz="1200" dirty="0">
                <a:effectLst/>
                <a:latin typeface="Calibri" panose="020F0502020204030204" pitchFamily="34" charset="0"/>
                <a:ea typeface="Calibri" panose="020F0502020204030204" pitchFamily="34" charset="0"/>
                <a:cs typeface="Times New Roman" panose="02020603050405020304" pitchFamily="18" charset="0"/>
              </a:rPr>
              <a:t>, Surf. Sci.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64</a:t>
            </a:r>
            <a:r>
              <a:rPr lang="en-US" sz="1200" dirty="0">
                <a:effectLst/>
                <a:latin typeface="Calibri" panose="020F0502020204030204" pitchFamily="34" charset="0"/>
                <a:ea typeface="Calibri" panose="020F0502020204030204" pitchFamily="34" charset="0"/>
                <a:cs typeface="Times New Roman" panose="02020603050405020304" pitchFamily="18" charset="0"/>
              </a:rPr>
              <a:t>, 224 (1977).</a:t>
            </a:r>
            <a:endParaRPr lang="nl-NL" sz="1200" dirty="0"/>
          </a:p>
        </p:txBody>
      </p:sp>
      <p:sp>
        <p:nvSpPr>
          <p:cNvPr id="3" name="TextBox 2">
            <a:extLst>
              <a:ext uri="{FF2B5EF4-FFF2-40B4-BE49-F238E27FC236}">
                <a16:creationId xmlns:a16="http://schemas.microsoft.com/office/drawing/2014/main" id="{8555EC2A-E166-47B6-3486-4CAACD6E8FE3}"/>
              </a:ext>
            </a:extLst>
          </p:cNvPr>
          <p:cNvSpPr txBox="1"/>
          <p:nvPr/>
        </p:nvSpPr>
        <p:spPr>
          <a:xfrm>
            <a:off x="4848224" y="4943929"/>
            <a:ext cx="2834269" cy="1754326"/>
          </a:xfrm>
          <a:prstGeom prst="rect">
            <a:avLst/>
          </a:prstGeom>
          <a:noFill/>
        </p:spPr>
        <p:txBody>
          <a:bodyPr wrap="square" rtlCol="0">
            <a:spAutoFit/>
          </a:bodyPr>
          <a:lstStyle/>
          <a:p>
            <a:r>
              <a:rPr lang="en-US" sz="1200" dirty="0" err="1">
                <a:effectLst/>
                <a:latin typeface="Calibri" panose="020F0502020204030204" pitchFamily="34" charset="0"/>
                <a:ea typeface="Calibri" panose="020F0502020204030204" pitchFamily="34" charset="0"/>
                <a:cs typeface="Times New Roman" panose="02020603050405020304" pitchFamily="18" charset="0"/>
              </a:rPr>
              <a:t>MicroLEED</a:t>
            </a:r>
            <a:r>
              <a:rPr lang="en-US" sz="1200" dirty="0">
                <a:effectLst/>
                <a:latin typeface="Calibri" panose="020F0502020204030204" pitchFamily="34" charset="0"/>
                <a:ea typeface="Calibri" panose="020F0502020204030204" pitchFamily="34" charset="0"/>
                <a:cs typeface="Times New Roman" panose="02020603050405020304" pitchFamily="18" charset="0"/>
              </a:rPr>
              <a:t> pattern (electron energy 3 eV) measured at room temperature in the wake were at high temperatures an eutectic droplet passed by (see the SI for more images). The arrows point at the faint signals that are related to a centered 2 by 2 structure in the substrate. The diffuse background of the inelastically scattered electrons is removed.</a:t>
            </a:r>
            <a:endParaRPr lang="nl-NL" sz="1200" dirty="0"/>
          </a:p>
        </p:txBody>
      </p:sp>
      <p:sp>
        <p:nvSpPr>
          <p:cNvPr id="4" name="TextBox 3">
            <a:extLst>
              <a:ext uri="{FF2B5EF4-FFF2-40B4-BE49-F238E27FC236}">
                <a16:creationId xmlns:a16="http://schemas.microsoft.com/office/drawing/2014/main" id="{39F07C21-6F1E-F965-29C2-B44696224582}"/>
              </a:ext>
            </a:extLst>
          </p:cNvPr>
          <p:cNvSpPr txBox="1"/>
          <p:nvPr/>
        </p:nvSpPr>
        <p:spPr>
          <a:xfrm>
            <a:off x="7794569" y="4946700"/>
            <a:ext cx="4181299" cy="3416320"/>
          </a:xfrm>
          <a:prstGeom prst="rect">
            <a:avLst/>
          </a:prstGeom>
          <a:noFill/>
        </p:spPr>
        <p:txBody>
          <a:bodyPr wrap="square" rtlCol="0">
            <a:spAutoFit/>
          </a:bodyPr>
          <a:lstStyle/>
          <a:p>
            <a:r>
              <a:rPr lang="en-US" sz="1200" dirty="0">
                <a:effectLst/>
                <a:latin typeface="Calibri" panose="020F0502020204030204" pitchFamily="34" charset="0"/>
                <a:ea typeface="Calibri" panose="020F0502020204030204" pitchFamily="34" charset="0"/>
                <a:cs typeface="Times New Roman" panose="02020603050405020304" pitchFamily="18" charset="0"/>
              </a:rPr>
              <a:t>Cumulative LEED pattern (electron energies between 1.5 and 21 eV) measured at room temperature in the wake were at high temperatures an eutectic droplet passed by (see the SI for more images). The diffuse background of the inelastically scattered electrons is removed for every single images in the constituting series. </a:t>
            </a: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Line scans of the specular beam in out-of-phase conditions (not shown here) show a clear broadening along the [001] direction compared to the [1-10] direction, which evidence a large step density of steps running in the [1-10] direction. The five-</a:t>
            </a:r>
            <a:r>
              <a:rPr lang="en-US" sz="1200" kern="100" dirty="0" err="1">
                <a:effectLst/>
                <a:latin typeface="Calibri" panose="020F0502020204030204" pitchFamily="34" charset="0"/>
                <a:ea typeface="Calibri" panose="020F0502020204030204" pitchFamily="34" charset="0"/>
                <a:cs typeface="Times New Roman" panose="02020603050405020304" pitchFamily="18" charset="0"/>
              </a:rPr>
              <a:t>fould</a:t>
            </a: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periodicity along the [001] direction of the surface unit cell is in perfect agreement with a fitting of 4 armchair “units” (with length a*sqrt(3)) of a germanene ribbon along 5 Ge(110) surface unit cells in the [001] direction, leading to a zigzag-terminated nanoribbon along the steps in the [1-10] direction. In the [1-10] direction the lattice constant of the germanene ribbon fit very well with the Ge lattice constant in </a:t>
            </a:r>
            <a:r>
              <a:rPr lang="en-US" sz="1200" kern="100">
                <a:effectLst/>
                <a:latin typeface="Calibri" panose="020F0502020204030204" pitchFamily="34" charset="0"/>
                <a:ea typeface="Calibri" panose="020F0502020204030204" pitchFamily="34" charset="0"/>
                <a:cs typeface="Times New Roman" panose="02020603050405020304" pitchFamily="18" charset="0"/>
              </a:rPr>
              <a:t>that direction.</a:t>
            </a:r>
            <a:endParaRPr lang="nl-NL"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sz="1200" dirty="0"/>
          </a:p>
        </p:txBody>
      </p:sp>
    </p:spTree>
    <p:extLst>
      <p:ext uri="{BB962C8B-B14F-4D97-AF65-F5344CB8AC3E}">
        <p14:creationId xmlns:p14="http://schemas.microsoft.com/office/powerpoint/2010/main" val="512696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TotalTime>
  <Words>384</Words>
  <Application>Microsoft Office PowerPoint</Application>
  <PresentationFormat>Widescreen</PresentationFormat>
  <Paragraphs>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Houselt, Arie van (UT-TNW)</dc:creator>
  <cp:lastModifiedBy>Houselt, Arie van (UT-TNW)</cp:lastModifiedBy>
  <cp:revision>2</cp:revision>
  <dcterms:created xsi:type="dcterms:W3CDTF">2023-12-14T10:43:50Z</dcterms:created>
  <dcterms:modified xsi:type="dcterms:W3CDTF">2023-12-14T16:44:30Z</dcterms:modified>
</cp:coreProperties>
</file>